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07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120" y="2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C569A-28A9-434E-8723-18C56A2E425F}" type="datetimeFigureOut">
              <a:rPr lang="en-GB" smtClean="0"/>
              <a:t>26/03/2025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7D981-8F68-4C95-B6A1-7F78BAD9B5B9}" type="slidenum">
              <a:rPr lang="en-GB" smtClean="0"/>
              <a:t>‹#›</a:t>
            </a:fld>
            <a:endParaRPr lang="en-GB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124610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C569A-28A9-434E-8723-18C56A2E425F}" type="datetimeFigureOut">
              <a:rPr lang="en-GB" smtClean="0"/>
              <a:t>26/03/2025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7D981-8F68-4C95-B6A1-7F78BAD9B5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56077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C569A-28A9-434E-8723-18C56A2E425F}" type="datetimeFigureOut">
              <a:rPr lang="en-GB" smtClean="0"/>
              <a:t>26/03/2025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7D981-8F68-4C95-B6A1-7F78BAD9B5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863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C569A-28A9-434E-8723-18C56A2E425F}" type="datetimeFigureOut">
              <a:rPr lang="en-GB" smtClean="0"/>
              <a:t>26/03/2025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7D981-8F68-4C95-B6A1-7F78BAD9B5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82888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C569A-28A9-434E-8723-18C56A2E425F}" type="datetimeFigureOut">
              <a:rPr lang="en-GB" smtClean="0"/>
              <a:t>26/03/2025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7D981-8F68-4C95-B6A1-7F78BAD9B5B9}" type="slidenum">
              <a:rPr lang="en-GB" smtClean="0"/>
              <a:t>‹#›</a:t>
            </a:fld>
            <a:endParaRPr lang="en-GB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548045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C569A-28A9-434E-8723-18C56A2E425F}" type="datetimeFigureOut">
              <a:rPr lang="en-GB" smtClean="0"/>
              <a:t>26/03/2025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7D981-8F68-4C95-B6A1-7F78BAD9B5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37046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C569A-28A9-434E-8723-18C56A2E425F}" type="datetimeFigureOut">
              <a:rPr lang="en-GB" smtClean="0"/>
              <a:t>26/03/2025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7D981-8F68-4C95-B6A1-7F78BAD9B5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9032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C569A-28A9-434E-8723-18C56A2E425F}" type="datetimeFigureOut">
              <a:rPr lang="en-GB" smtClean="0"/>
              <a:t>26/03/2025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7D981-8F68-4C95-B6A1-7F78BAD9B5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24420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C569A-28A9-434E-8723-18C56A2E425F}" type="datetimeFigureOut">
              <a:rPr lang="en-GB" smtClean="0"/>
              <a:t>26/03/2025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7D981-8F68-4C95-B6A1-7F78BAD9B5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08312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153C569A-28A9-434E-8723-18C56A2E425F}" type="datetimeFigureOut">
              <a:rPr lang="en-GB" smtClean="0"/>
              <a:t>26/03/2025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FF7D981-8F68-4C95-B6A1-7F78BAD9B5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71638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C569A-28A9-434E-8723-18C56A2E425F}" type="datetimeFigureOut">
              <a:rPr lang="en-GB" smtClean="0"/>
              <a:t>26/03/2025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7D981-8F68-4C95-B6A1-7F78BAD9B5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42111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153C569A-28A9-434E-8723-18C56A2E425F}" type="datetimeFigureOut">
              <a:rPr lang="en-GB" smtClean="0"/>
              <a:t>26/03/2025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5FF7D981-8F68-4C95-B6A1-7F78BAD9B5B9}" type="slidenum">
              <a:rPr lang="en-GB" smtClean="0"/>
              <a:t>‹#›</a:t>
            </a:fld>
            <a:endParaRPr lang="en-GB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344458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08" r:id="rId1"/>
    <p:sldLayoutId id="2147484009" r:id="rId2"/>
    <p:sldLayoutId id="2147484010" r:id="rId3"/>
    <p:sldLayoutId id="2147484011" r:id="rId4"/>
    <p:sldLayoutId id="2147484012" r:id="rId5"/>
    <p:sldLayoutId id="2147484013" r:id="rId6"/>
    <p:sldLayoutId id="2147484014" r:id="rId7"/>
    <p:sldLayoutId id="2147484015" r:id="rId8"/>
    <p:sldLayoutId id="2147484016" r:id="rId9"/>
    <p:sldLayoutId id="2147484017" r:id="rId10"/>
    <p:sldLayoutId id="2147484018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95631" y="551935"/>
            <a:ext cx="10733903" cy="5469924"/>
          </a:xfrm>
        </p:spPr>
        <p:txBody>
          <a:bodyPr>
            <a:normAutofit/>
          </a:bodyPr>
          <a:lstStyle/>
          <a:p>
            <a:endParaRPr lang="sr-Latn-ME" sz="3200" b="1" dirty="0"/>
          </a:p>
          <a:p>
            <a:endParaRPr lang="sr-Latn-ME" sz="3200" b="1" dirty="0"/>
          </a:p>
          <a:p>
            <a:pPr algn="ctr"/>
            <a:r>
              <a:rPr lang="en-US" sz="3200" b="1" dirty="0">
                <a:solidFill>
                  <a:srgbClr val="FF0000"/>
                </a:solidFill>
              </a:rPr>
              <a:t>EKONOMSKO-FINANSIJSKA ANALIZA ULAGANJA U PROIZVODNJU ALUMINIJUMSKIH STUBOVA</a:t>
            </a:r>
            <a:endParaRPr lang="en-GB" sz="3200" b="1" dirty="0">
              <a:solidFill>
                <a:srgbClr val="FF0000"/>
              </a:solidFill>
            </a:endParaRPr>
          </a:p>
          <a:p>
            <a:pPr algn="ctr"/>
            <a:r>
              <a:rPr lang="sr-Latn-ME" sz="3200" b="1" dirty="0">
                <a:solidFill>
                  <a:srgbClr val="FF0000"/>
                </a:solidFill>
              </a:rPr>
              <a:t>Prof. dr Jasmina Ćetković</a:t>
            </a:r>
            <a:endParaRPr lang="en-GB" sz="3200" b="1" dirty="0">
              <a:solidFill>
                <a:srgbClr val="FF0000"/>
              </a:solidFill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8B6DAAC-5788-55DA-9170-55B7B7A0C4F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78517" y="5098723"/>
            <a:ext cx="2151017" cy="10592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83092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587" y="147484"/>
            <a:ext cx="10950678" cy="5721610"/>
          </a:xfrm>
        </p:spPr>
        <p:txBody>
          <a:bodyPr/>
          <a:lstStyle/>
          <a:p>
            <a:pPr algn="ctr"/>
            <a:endParaRPr lang="sr-Latn-ME" b="1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algn="ctr"/>
            <a:r>
              <a:rPr lang="en-US" b="1" dirty="0" err="1">
                <a:latin typeface="Arial" panose="020B0604020202020204" pitchFamily="34" charset="0"/>
                <a:ea typeface="Times New Roman" panose="02020603050405020304" pitchFamily="18" charset="0"/>
              </a:rPr>
              <a:t>Tabela</a:t>
            </a:r>
            <a:r>
              <a:rPr lang="en-US" b="1" dirty="0">
                <a:latin typeface="Arial" panose="020B0604020202020204" pitchFamily="34" charset="0"/>
                <a:ea typeface="Times New Roman" panose="02020603050405020304" pitchFamily="18" charset="0"/>
              </a:rPr>
              <a:t> 1.1. </a:t>
            </a:r>
            <a:r>
              <a:rPr lang="en-US" b="1" dirty="0" err="1">
                <a:latin typeface="Arial" panose="020B0604020202020204" pitchFamily="34" charset="0"/>
                <a:ea typeface="Times New Roman" panose="02020603050405020304" pitchFamily="18" charset="0"/>
              </a:rPr>
              <a:t>Rekapitulacija</a:t>
            </a:r>
            <a:r>
              <a:rPr lang="en-US" b="1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ea typeface="Times New Roman" panose="02020603050405020304" pitchFamily="18" charset="0"/>
              </a:rPr>
              <a:t>investicionih</a:t>
            </a:r>
            <a:r>
              <a:rPr lang="en-US" b="1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ea typeface="Times New Roman" panose="02020603050405020304" pitchFamily="18" charset="0"/>
              </a:rPr>
              <a:t>troškova</a:t>
            </a:r>
            <a:endParaRPr lang="en-GB" b="1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endParaRPr lang="en-GB" b="1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096963" y="1846263"/>
          <a:ext cx="8214851" cy="425491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2941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2065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3186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effectLst/>
                        </a:rPr>
                        <a:t>Vrsta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troškova</a:t>
                      </a:r>
                      <a:endParaRPr lang="en-GB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Iznos (EUR)</a:t>
                      </a:r>
                      <a:endParaRPr lang="en-GB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186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effectLst/>
                        </a:rPr>
                        <a:t>Troškovi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zemljišta</a:t>
                      </a:r>
                      <a:endParaRPr lang="en-GB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160.000</a:t>
                      </a:r>
                      <a:endParaRPr lang="en-GB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186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effectLst/>
                        </a:rPr>
                        <a:t>Troškovi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izgradnje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objekta</a:t>
                      </a:r>
                      <a:endParaRPr lang="en-GB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270.000</a:t>
                      </a:r>
                      <a:endParaRPr lang="en-GB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3186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effectLst/>
                        </a:rPr>
                        <a:t>Troškovi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nabavke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opreme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za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proizvodnju</a:t>
                      </a:r>
                      <a:endParaRPr lang="en-GB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76.000</a:t>
                      </a:r>
                      <a:endParaRPr lang="en-GB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3186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effectLst/>
                        </a:rPr>
                        <a:t>Troškovi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nabavke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vozila</a:t>
                      </a:r>
                      <a:endParaRPr lang="en-GB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77.000</a:t>
                      </a:r>
                      <a:endParaRPr lang="en-GB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3186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effectLst/>
                        </a:rPr>
                        <a:t>Troškovi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nabavke</a:t>
                      </a:r>
                      <a:r>
                        <a:rPr lang="en-US" sz="1200" dirty="0">
                          <a:effectLst/>
                        </a:rPr>
                        <a:t>  </a:t>
                      </a:r>
                      <a:r>
                        <a:rPr lang="en-US" sz="1200" dirty="0" err="1">
                          <a:effectLst/>
                        </a:rPr>
                        <a:t>kancelarijske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opreme</a:t>
                      </a:r>
                      <a:endParaRPr lang="en-GB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35.000</a:t>
                      </a:r>
                      <a:endParaRPr lang="en-GB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3186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effectLst/>
                        </a:rPr>
                        <a:t>Troškovi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komunalnih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priključaka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i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dozvola</a:t>
                      </a:r>
                      <a:endParaRPr lang="en-GB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20.000</a:t>
                      </a:r>
                      <a:endParaRPr lang="en-GB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3186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effectLst/>
                        </a:rPr>
                        <a:t>Ukupno</a:t>
                      </a:r>
                      <a:endParaRPr lang="en-GB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638.000</a:t>
                      </a:r>
                      <a:endParaRPr lang="en-GB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397446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1445" y="250723"/>
            <a:ext cx="10854813" cy="5618371"/>
          </a:xfrm>
        </p:spPr>
        <p:txBody>
          <a:bodyPr>
            <a:normAutofit fontScale="92500" lnSpcReduction="20000"/>
          </a:bodyPr>
          <a:lstStyle/>
          <a:p>
            <a:pPr lvl="1"/>
            <a:r>
              <a:rPr lang="en-US" sz="2600" b="1" dirty="0" err="1">
                <a:solidFill>
                  <a:srgbClr val="FF0000"/>
                </a:solidFill>
              </a:rPr>
              <a:t>Operativni</a:t>
            </a:r>
            <a:r>
              <a:rPr lang="en-US" sz="2600" b="1" dirty="0">
                <a:solidFill>
                  <a:srgbClr val="FF0000"/>
                </a:solidFill>
              </a:rPr>
              <a:t> </a:t>
            </a:r>
            <a:r>
              <a:rPr lang="en-US" sz="2600" b="1" dirty="0" err="1">
                <a:solidFill>
                  <a:srgbClr val="FF0000"/>
                </a:solidFill>
              </a:rPr>
              <a:t>troškovi</a:t>
            </a:r>
            <a:endParaRPr lang="en-GB" sz="2600" dirty="0">
              <a:solidFill>
                <a:srgbClr val="FF0000"/>
              </a:solidFill>
            </a:endParaRPr>
          </a:p>
          <a:p>
            <a:r>
              <a:rPr lang="en-US" sz="2600" dirty="0"/>
              <a:t> </a:t>
            </a:r>
            <a:endParaRPr lang="en-GB" sz="2600" dirty="0"/>
          </a:p>
          <a:p>
            <a:r>
              <a:rPr lang="en-US" sz="2600" dirty="0" err="1"/>
              <a:t>Operativni</a:t>
            </a:r>
            <a:r>
              <a:rPr lang="en-US" sz="2600" dirty="0"/>
              <a:t> </a:t>
            </a:r>
            <a:r>
              <a:rPr lang="en-US" sz="2600" dirty="0" err="1"/>
              <a:t>troškovi</a:t>
            </a:r>
            <a:r>
              <a:rPr lang="en-US" sz="2600" dirty="0"/>
              <a:t> </a:t>
            </a:r>
            <a:r>
              <a:rPr lang="en-US" sz="2600" dirty="0" err="1"/>
              <a:t>predstavljaju</a:t>
            </a:r>
            <a:r>
              <a:rPr lang="en-US" sz="2600" dirty="0"/>
              <a:t> </a:t>
            </a:r>
            <a:r>
              <a:rPr lang="en-US" sz="2600" dirty="0" err="1"/>
              <a:t>ključni</a:t>
            </a:r>
            <a:r>
              <a:rPr lang="en-US" sz="2600" dirty="0"/>
              <a:t> </a:t>
            </a:r>
            <a:r>
              <a:rPr lang="en-US" sz="2600" dirty="0" err="1"/>
              <a:t>dio</a:t>
            </a:r>
            <a:r>
              <a:rPr lang="en-US" sz="2600" dirty="0"/>
              <a:t> </a:t>
            </a:r>
            <a:r>
              <a:rPr lang="en-US" sz="2600" dirty="0" err="1"/>
              <a:t>poslovanja</a:t>
            </a:r>
            <a:r>
              <a:rPr lang="en-US" sz="2600" dirty="0"/>
              <a:t> </a:t>
            </a:r>
            <a:r>
              <a:rPr lang="en-US" sz="2600" dirty="0" err="1"/>
              <a:t>i</a:t>
            </a:r>
            <a:r>
              <a:rPr lang="en-US" sz="2600" dirty="0"/>
              <a:t> </a:t>
            </a:r>
            <a:r>
              <a:rPr lang="en-US" sz="2600" dirty="0" err="1"/>
              <a:t>uključuju</a:t>
            </a:r>
            <a:r>
              <a:rPr lang="en-US" sz="2600" dirty="0"/>
              <a:t> </a:t>
            </a:r>
            <a:r>
              <a:rPr lang="en-US" sz="2600" dirty="0" err="1"/>
              <a:t>redovne</a:t>
            </a:r>
            <a:r>
              <a:rPr lang="en-US" sz="2600" dirty="0"/>
              <a:t> </a:t>
            </a:r>
            <a:r>
              <a:rPr lang="en-US" sz="2600" dirty="0" err="1"/>
              <a:t>troškove</a:t>
            </a:r>
            <a:r>
              <a:rPr lang="en-US" sz="2600" dirty="0"/>
              <a:t> </a:t>
            </a:r>
            <a:r>
              <a:rPr lang="en-US" sz="2600" dirty="0" err="1"/>
              <a:t>potrebne</a:t>
            </a:r>
            <a:r>
              <a:rPr lang="en-US" sz="2600" dirty="0"/>
              <a:t> </a:t>
            </a:r>
            <a:r>
              <a:rPr lang="en-US" sz="2600" dirty="0" err="1"/>
              <a:t>za</a:t>
            </a:r>
            <a:r>
              <a:rPr lang="en-US" sz="2600" dirty="0"/>
              <a:t> </a:t>
            </a:r>
            <a:r>
              <a:rPr lang="en-US" sz="2600" dirty="0" err="1"/>
              <a:t>nesmetano</a:t>
            </a:r>
            <a:r>
              <a:rPr lang="en-US" sz="2600" dirty="0"/>
              <a:t> </a:t>
            </a:r>
            <a:r>
              <a:rPr lang="en-US" sz="2600" dirty="0" err="1"/>
              <a:t>funkcionisanje</a:t>
            </a:r>
            <a:r>
              <a:rPr lang="en-US" sz="2600" dirty="0"/>
              <a:t> </a:t>
            </a:r>
            <a:r>
              <a:rPr lang="en-US" sz="2600" dirty="0" err="1"/>
              <a:t>proizvodnje</a:t>
            </a:r>
            <a:r>
              <a:rPr lang="en-US" sz="2600" dirty="0"/>
              <a:t> </a:t>
            </a:r>
            <a:r>
              <a:rPr lang="en-US" sz="2600" dirty="0" err="1"/>
              <a:t>aluminijumskih</a:t>
            </a:r>
            <a:r>
              <a:rPr lang="en-US" sz="2600" dirty="0"/>
              <a:t> </a:t>
            </a:r>
            <a:r>
              <a:rPr lang="en-US" sz="2600" dirty="0" err="1"/>
              <a:t>stubova</a:t>
            </a:r>
            <a:r>
              <a:rPr lang="en-US" sz="2600" dirty="0"/>
              <a:t>. </a:t>
            </a:r>
            <a:r>
              <a:rPr lang="en-US" sz="2600" dirty="0" err="1"/>
              <a:t>Ovi</a:t>
            </a:r>
            <a:r>
              <a:rPr lang="en-US" sz="2600" dirty="0"/>
              <a:t> </a:t>
            </a:r>
            <a:r>
              <a:rPr lang="en-US" sz="2600" dirty="0" err="1"/>
              <a:t>troškovi</a:t>
            </a:r>
            <a:r>
              <a:rPr lang="en-US" sz="2600" dirty="0"/>
              <a:t> </a:t>
            </a:r>
            <a:r>
              <a:rPr lang="en-US" sz="2600" dirty="0" err="1"/>
              <a:t>obuhvataju</a:t>
            </a:r>
            <a:r>
              <a:rPr lang="en-US" sz="2600" dirty="0"/>
              <a:t> </a:t>
            </a:r>
            <a:r>
              <a:rPr lang="en-US" sz="2600" dirty="0" err="1"/>
              <a:t>različite</a:t>
            </a:r>
            <a:r>
              <a:rPr lang="en-US" sz="2600" dirty="0"/>
              <a:t> </a:t>
            </a:r>
            <a:r>
              <a:rPr lang="en-US" sz="2600" dirty="0" err="1"/>
              <a:t>kategorije</a:t>
            </a:r>
            <a:r>
              <a:rPr lang="en-US" sz="2600" dirty="0"/>
              <a:t>, </a:t>
            </a:r>
            <a:r>
              <a:rPr lang="en-US" sz="2600" dirty="0" err="1"/>
              <a:t>kao</a:t>
            </a:r>
            <a:r>
              <a:rPr lang="en-US" sz="2600" dirty="0"/>
              <a:t> </a:t>
            </a:r>
            <a:r>
              <a:rPr lang="en-US" sz="2600" dirty="0" err="1"/>
              <a:t>što</a:t>
            </a:r>
            <a:r>
              <a:rPr lang="en-US" sz="2600" dirty="0"/>
              <a:t> </a:t>
            </a:r>
            <a:r>
              <a:rPr lang="en-US" sz="2600" dirty="0" err="1"/>
              <a:t>su</a:t>
            </a:r>
            <a:r>
              <a:rPr lang="en-US" sz="2600" dirty="0"/>
              <a:t>: </a:t>
            </a:r>
            <a:endParaRPr lang="en-GB" sz="2600" dirty="0"/>
          </a:p>
          <a:p>
            <a:r>
              <a:rPr lang="en-US" sz="2600" dirty="0"/>
              <a:t> </a:t>
            </a:r>
            <a:endParaRPr lang="en-GB" sz="2600" dirty="0"/>
          </a:p>
          <a:p>
            <a:pPr lvl="0">
              <a:buFont typeface="Wingdings" panose="05000000000000000000" pitchFamily="2" charset="2"/>
              <a:buChar char="§"/>
            </a:pPr>
            <a:r>
              <a:rPr lang="sr-Latn-ME" sz="2600" dirty="0"/>
              <a:t> </a:t>
            </a:r>
            <a:r>
              <a:rPr lang="en-US" sz="2600" dirty="0" err="1"/>
              <a:t>Troškovi</a:t>
            </a:r>
            <a:r>
              <a:rPr lang="en-US" sz="2600" dirty="0"/>
              <a:t> </a:t>
            </a:r>
            <a:r>
              <a:rPr lang="en-US" sz="2600" dirty="0" err="1"/>
              <a:t>nabavke</a:t>
            </a:r>
            <a:r>
              <a:rPr lang="en-US" sz="2600" dirty="0"/>
              <a:t> </a:t>
            </a:r>
            <a:r>
              <a:rPr lang="en-US" sz="2600" dirty="0" err="1"/>
              <a:t>i</a:t>
            </a:r>
            <a:r>
              <a:rPr lang="en-US" sz="2600" dirty="0"/>
              <a:t> </a:t>
            </a:r>
            <a:r>
              <a:rPr lang="en-US" sz="2600" dirty="0" err="1"/>
              <a:t>korišćenja</a:t>
            </a:r>
            <a:r>
              <a:rPr lang="en-US" sz="2600" dirty="0"/>
              <a:t> </a:t>
            </a:r>
            <a:r>
              <a:rPr lang="en-US" sz="2600" dirty="0" err="1"/>
              <a:t>sirovine</a:t>
            </a:r>
            <a:r>
              <a:rPr lang="en-US" sz="2600" dirty="0"/>
              <a:t> </a:t>
            </a:r>
            <a:r>
              <a:rPr lang="en-US" sz="2600" dirty="0" err="1"/>
              <a:t>i</a:t>
            </a:r>
            <a:r>
              <a:rPr lang="en-US" sz="2600" dirty="0"/>
              <a:t> </a:t>
            </a:r>
            <a:r>
              <a:rPr lang="en-US" sz="2600" dirty="0" err="1"/>
              <a:t>materijala</a:t>
            </a:r>
            <a:r>
              <a:rPr lang="en-US" sz="2600" dirty="0"/>
              <a:t>, </a:t>
            </a:r>
            <a:endParaRPr lang="en-GB" sz="2600" dirty="0"/>
          </a:p>
          <a:p>
            <a:pPr lvl="0">
              <a:buFont typeface="Wingdings" panose="05000000000000000000" pitchFamily="2" charset="2"/>
              <a:buChar char="§"/>
            </a:pPr>
            <a:r>
              <a:rPr lang="sr-Latn-ME" sz="2600" dirty="0"/>
              <a:t> </a:t>
            </a:r>
            <a:r>
              <a:rPr lang="en-US" sz="2600" dirty="0" err="1"/>
              <a:t>Troškovi</a:t>
            </a:r>
            <a:r>
              <a:rPr lang="en-US" sz="2600" dirty="0"/>
              <a:t> </a:t>
            </a:r>
            <a:r>
              <a:rPr lang="en-US" sz="2600" dirty="0" err="1"/>
              <a:t>električne</a:t>
            </a:r>
            <a:r>
              <a:rPr lang="en-US" sz="2600" dirty="0"/>
              <a:t> </a:t>
            </a:r>
            <a:r>
              <a:rPr lang="en-US" sz="2600" dirty="0" err="1"/>
              <a:t>energije</a:t>
            </a:r>
            <a:r>
              <a:rPr lang="en-US" sz="2600" dirty="0"/>
              <a:t>, </a:t>
            </a:r>
            <a:r>
              <a:rPr lang="en-US" sz="2600" dirty="0" err="1"/>
              <a:t>vode</a:t>
            </a:r>
            <a:r>
              <a:rPr lang="en-US" sz="2600" dirty="0"/>
              <a:t>, </a:t>
            </a:r>
            <a:r>
              <a:rPr lang="en-US" sz="2600" dirty="0" err="1"/>
              <a:t>upravljanja</a:t>
            </a:r>
            <a:r>
              <a:rPr lang="en-US" sz="2600" dirty="0"/>
              <a:t> </a:t>
            </a:r>
            <a:r>
              <a:rPr lang="en-US" sz="2600" dirty="0" err="1"/>
              <a:t>otpadom</a:t>
            </a:r>
            <a:r>
              <a:rPr lang="en-US" sz="2600" dirty="0"/>
              <a:t> </a:t>
            </a:r>
            <a:r>
              <a:rPr lang="en-US" sz="2600" dirty="0" err="1"/>
              <a:t>i</a:t>
            </a:r>
            <a:r>
              <a:rPr lang="en-US" sz="2600" dirty="0"/>
              <a:t> </a:t>
            </a:r>
            <a:r>
              <a:rPr lang="en-US" sz="2600" dirty="0" err="1"/>
              <a:t>ostalih</a:t>
            </a:r>
            <a:r>
              <a:rPr lang="en-US" sz="2600" dirty="0"/>
              <a:t> </a:t>
            </a:r>
            <a:r>
              <a:rPr lang="en-US" sz="2600" dirty="0" err="1"/>
              <a:t>komunalnih</a:t>
            </a:r>
            <a:r>
              <a:rPr lang="en-US" sz="2600" dirty="0"/>
              <a:t> </a:t>
            </a:r>
            <a:r>
              <a:rPr lang="en-US" sz="2600" dirty="0" err="1"/>
              <a:t>usluga</a:t>
            </a:r>
            <a:r>
              <a:rPr lang="en-US" sz="2600" dirty="0"/>
              <a:t>,</a:t>
            </a:r>
            <a:endParaRPr lang="en-GB" sz="2600" dirty="0"/>
          </a:p>
          <a:p>
            <a:pPr lvl="0">
              <a:buFont typeface="Wingdings" panose="05000000000000000000" pitchFamily="2" charset="2"/>
              <a:buChar char="§"/>
            </a:pPr>
            <a:r>
              <a:rPr lang="sr-Latn-ME" sz="2600" dirty="0"/>
              <a:t> </a:t>
            </a:r>
            <a:r>
              <a:rPr lang="en-US" sz="2600" dirty="0" err="1"/>
              <a:t>Troškovi</a:t>
            </a:r>
            <a:r>
              <a:rPr lang="en-US" sz="2600" dirty="0"/>
              <a:t> </a:t>
            </a:r>
            <a:r>
              <a:rPr lang="en-US" sz="2600" dirty="0" err="1"/>
              <a:t>zarada</a:t>
            </a:r>
            <a:r>
              <a:rPr lang="en-US" sz="2600" dirty="0"/>
              <a:t> </a:t>
            </a:r>
            <a:r>
              <a:rPr lang="en-US" sz="2600" dirty="0" err="1"/>
              <a:t>zaposlenima</a:t>
            </a:r>
            <a:r>
              <a:rPr lang="en-US" sz="2600" dirty="0"/>
              <a:t>, </a:t>
            </a:r>
            <a:endParaRPr lang="en-GB" sz="2600" dirty="0"/>
          </a:p>
          <a:p>
            <a:pPr lvl="0">
              <a:buFont typeface="Wingdings" panose="05000000000000000000" pitchFamily="2" charset="2"/>
              <a:buChar char="§"/>
            </a:pPr>
            <a:r>
              <a:rPr lang="sr-Latn-ME" sz="2600" dirty="0"/>
              <a:t> </a:t>
            </a:r>
            <a:r>
              <a:rPr lang="en-US" sz="2600" dirty="0" err="1"/>
              <a:t>Troškovi</a:t>
            </a:r>
            <a:r>
              <a:rPr lang="en-US" sz="2600" dirty="0"/>
              <a:t> </a:t>
            </a:r>
            <a:r>
              <a:rPr lang="en-US" sz="2600" dirty="0" err="1"/>
              <a:t>održavanja</a:t>
            </a:r>
            <a:r>
              <a:rPr lang="en-US" sz="2600" dirty="0"/>
              <a:t> </a:t>
            </a:r>
            <a:r>
              <a:rPr lang="en-US" sz="2600" dirty="0" err="1"/>
              <a:t>proizvodne</a:t>
            </a:r>
            <a:r>
              <a:rPr lang="en-US" sz="2600" dirty="0"/>
              <a:t> </a:t>
            </a:r>
            <a:r>
              <a:rPr lang="en-US" sz="2600" dirty="0" err="1"/>
              <a:t>opreme</a:t>
            </a:r>
            <a:r>
              <a:rPr lang="en-US" sz="2600" dirty="0"/>
              <a:t>, </a:t>
            </a:r>
            <a:endParaRPr lang="en-GB" sz="2600" dirty="0"/>
          </a:p>
          <a:p>
            <a:pPr lvl="0">
              <a:buFont typeface="Wingdings" panose="05000000000000000000" pitchFamily="2" charset="2"/>
              <a:buChar char="§"/>
            </a:pPr>
            <a:r>
              <a:rPr lang="sr-Latn-ME" sz="2600" dirty="0"/>
              <a:t> </a:t>
            </a:r>
            <a:r>
              <a:rPr lang="en-US" sz="2600" dirty="0" err="1"/>
              <a:t>Troškovi</a:t>
            </a:r>
            <a:r>
              <a:rPr lang="en-US" sz="2600" dirty="0"/>
              <a:t> </a:t>
            </a:r>
            <a:r>
              <a:rPr lang="en-US" sz="2600" dirty="0" err="1"/>
              <a:t>kontrole</a:t>
            </a:r>
            <a:r>
              <a:rPr lang="en-US" sz="2600" dirty="0"/>
              <a:t> </a:t>
            </a:r>
            <a:r>
              <a:rPr lang="en-US" sz="2600" dirty="0" err="1"/>
              <a:t>kvaliteta</a:t>
            </a:r>
            <a:r>
              <a:rPr lang="en-US" sz="2600" dirty="0"/>
              <a:t> </a:t>
            </a:r>
            <a:r>
              <a:rPr lang="en-US" sz="2600" dirty="0" err="1"/>
              <a:t>i</a:t>
            </a:r>
            <a:r>
              <a:rPr lang="en-US" sz="2600" dirty="0"/>
              <a:t> </a:t>
            </a:r>
            <a:r>
              <a:rPr lang="en-US" sz="2600" dirty="0" err="1"/>
              <a:t>atestiranja</a:t>
            </a:r>
            <a:r>
              <a:rPr lang="en-US" sz="2600" dirty="0"/>
              <a:t> </a:t>
            </a:r>
            <a:r>
              <a:rPr lang="en-US" sz="2600" dirty="0" err="1"/>
              <a:t>proizvoda</a:t>
            </a:r>
            <a:r>
              <a:rPr lang="en-US" sz="2600" dirty="0"/>
              <a:t>, </a:t>
            </a:r>
            <a:endParaRPr lang="en-GB" sz="2600" dirty="0"/>
          </a:p>
          <a:p>
            <a:pPr lvl="0">
              <a:buFont typeface="Wingdings" panose="05000000000000000000" pitchFamily="2" charset="2"/>
              <a:buChar char="§"/>
            </a:pPr>
            <a:r>
              <a:rPr lang="sr-Latn-ME" sz="2600" dirty="0"/>
              <a:t> </a:t>
            </a:r>
            <a:r>
              <a:rPr lang="en-US" sz="2600" dirty="0" err="1"/>
              <a:t>Trošk</a:t>
            </a:r>
            <a:r>
              <a:rPr lang="sr-Latn-ME" sz="2600" dirty="0"/>
              <a:t>o</a:t>
            </a:r>
            <a:r>
              <a:rPr lang="en-US" sz="2600" dirty="0"/>
              <a:t>vi </a:t>
            </a:r>
            <a:r>
              <a:rPr lang="en-US" sz="2600" dirty="0" err="1"/>
              <a:t>marketinških</a:t>
            </a:r>
            <a:r>
              <a:rPr lang="en-US" sz="2600" dirty="0"/>
              <a:t> </a:t>
            </a:r>
            <a:r>
              <a:rPr lang="en-US" sz="2600" dirty="0" err="1"/>
              <a:t>aktivnosti</a:t>
            </a:r>
            <a:r>
              <a:rPr lang="en-US" sz="2600" dirty="0"/>
              <a:t>, </a:t>
            </a:r>
            <a:endParaRPr lang="sr-Latn-ME" sz="2600" dirty="0"/>
          </a:p>
          <a:p>
            <a:pPr lvl="0">
              <a:buFont typeface="Wingdings" panose="05000000000000000000" pitchFamily="2" charset="2"/>
              <a:buChar char="§"/>
            </a:pPr>
            <a:r>
              <a:rPr lang="sr-Latn-ME" sz="2600" dirty="0"/>
              <a:t> </a:t>
            </a:r>
            <a:r>
              <a:rPr lang="en-US" sz="2600" dirty="0" err="1"/>
              <a:t>Trošk</a:t>
            </a:r>
            <a:r>
              <a:rPr lang="sr-Latn-ME" sz="2600" dirty="0"/>
              <a:t>o</a:t>
            </a:r>
            <a:r>
              <a:rPr lang="en-US" sz="2600" dirty="0"/>
              <a:t>vi </a:t>
            </a:r>
            <a:r>
              <a:rPr lang="en-US" sz="2600" dirty="0" err="1"/>
              <a:t>knjigovodstvenih</a:t>
            </a:r>
            <a:r>
              <a:rPr lang="en-US" sz="2600" dirty="0"/>
              <a:t> </a:t>
            </a:r>
            <a:r>
              <a:rPr lang="en-US" sz="2600" dirty="0" err="1"/>
              <a:t>usluga</a:t>
            </a:r>
            <a:r>
              <a:rPr lang="en-US" sz="2600" dirty="0"/>
              <a:t>. </a:t>
            </a:r>
            <a:endParaRPr lang="en-GB" sz="2600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584870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1335" y="471948"/>
            <a:ext cx="11046542" cy="5397146"/>
          </a:xfrm>
        </p:spPr>
        <p:txBody>
          <a:bodyPr>
            <a:normAutofit lnSpcReduction="10000"/>
          </a:bodyPr>
          <a:lstStyle/>
          <a:p>
            <a:r>
              <a:rPr lang="sr-Latn-ME" dirty="0">
                <a:solidFill>
                  <a:srgbClr val="FF0000"/>
                </a:solidFill>
              </a:rPr>
              <a:t>- </a:t>
            </a:r>
            <a:r>
              <a:rPr lang="en-US" dirty="0" err="1">
                <a:solidFill>
                  <a:srgbClr val="FF0000"/>
                </a:solidFill>
              </a:rPr>
              <a:t>Troškovi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nabavke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i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korišćenja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sirovina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i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materijala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/>
              <a:t>predviđaju</a:t>
            </a:r>
            <a:r>
              <a:rPr lang="en-US" dirty="0"/>
              <a:t> </a:t>
            </a:r>
            <a:r>
              <a:rPr lang="en-US" dirty="0" err="1"/>
              <a:t>korišćenje</a:t>
            </a:r>
            <a:r>
              <a:rPr lang="en-US" dirty="0"/>
              <a:t> Al </a:t>
            </a:r>
            <a:r>
              <a:rPr lang="en-US" dirty="0" err="1"/>
              <a:t>profila</a:t>
            </a:r>
            <a:r>
              <a:rPr lang="en-US" dirty="0"/>
              <a:t> EN AW-6082-T6 </a:t>
            </a:r>
            <a:r>
              <a:rPr lang="en-US" dirty="0" err="1"/>
              <a:t>legura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to u </a:t>
            </a:r>
            <a:r>
              <a:rPr lang="en-US" dirty="0" err="1"/>
              <a:t>količini</a:t>
            </a:r>
            <a:r>
              <a:rPr lang="en-US" dirty="0"/>
              <a:t> od </a:t>
            </a:r>
            <a:r>
              <a:rPr lang="en-US" b="1" dirty="0"/>
              <a:t>138kg </a:t>
            </a:r>
            <a:r>
              <a:rPr lang="en-US" b="1" dirty="0" err="1"/>
              <a:t>za</a:t>
            </a:r>
            <a:r>
              <a:rPr lang="en-US" b="1" dirty="0"/>
              <a:t> </a:t>
            </a:r>
            <a:r>
              <a:rPr lang="en-US" b="1" dirty="0" err="1"/>
              <a:t>izradu</a:t>
            </a:r>
            <a:r>
              <a:rPr lang="en-US" b="1" dirty="0"/>
              <a:t> </a:t>
            </a:r>
            <a:r>
              <a:rPr lang="en-US" b="1" dirty="0" err="1"/>
              <a:t>jednog</a:t>
            </a:r>
            <a:r>
              <a:rPr lang="en-US" b="1" dirty="0"/>
              <a:t> </a:t>
            </a:r>
            <a:r>
              <a:rPr lang="en-US" b="1" dirty="0" err="1"/>
              <a:t>stuba</a:t>
            </a:r>
            <a:r>
              <a:rPr lang="en-US" dirty="0"/>
              <a:t>. </a:t>
            </a:r>
            <a:r>
              <a:rPr lang="en-US" dirty="0" err="1"/>
              <a:t>Cijena</a:t>
            </a:r>
            <a:r>
              <a:rPr lang="en-US" dirty="0"/>
              <a:t> </a:t>
            </a:r>
            <a:r>
              <a:rPr lang="en-US" dirty="0" err="1"/>
              <a:t>ove</a:t>
            </a:r>
            <a:r>
              <a:rPr lang="en-US" dirty="0"/>
              <a:t> </a:t>
            </a:r>
            <a:r>
              <a:rPr lang="en-US" dirty="0" err="1"/>
              <a:t>legure</a:t>
            </a:r>
            <a:r>
              <a:rPr lang="en-US" dirty="0"/>
              <a:t> je 8,5 EUR </a:t>
            </a:r>
            <a:r>
              <a:rPr lang="en-US" dirty="0" err="1"/>
              <a:t>po</a:t>
            </a:r>
            <a:r>
              <a:rPr lang="en-US" dirty="0"/>
              <a:t> kg, pa </a:t>
            </a:r>
            <a:r>
              <a:rPr lang="en-US" dirty="0" err="1"/>
              <a:t>dolazimo</a:t>
            </a:r>
            <a:r>
              <a:rPr lang="en-US" dirty="0"/>
              <a:t> do </a:t>
            </a:r>
            <a:r>
              <a:rPr lang="en-US" dirty="0" err="1"/>
              <a:t>vrijednosti</a:t>
            </a:r>
            <a:r>
              <a:rPr lang="en-US" dirty="0"/>
              <a:t> </a:t>
            </a:r>
            <a:r>
              <a:rPr lang="en-US" dirty="0" err="1"/>
              <a:t>materijala</a:t>
            </a:r>
            <a:r>
              <a:rPr lang="en-US" dirty="0"/>
              <a:t> od 1.173 EUR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izradu</a:t>
            </a:r>
            <a:r>
              <a:rPr lang="en-US" dirty="0"/>
              <a:t> </a:t>
            </a:r>
            <a:r>
              <a:rPr lang="en-US" dirty="0" err="1"/>
              <a:t>jednog</a:t>
            </a:r>
            <a:r>
              <a:rPr lang="en-US" dirty="0"/>
              <a:t> </a:t>
            </a:r>
            <a:r>
              <a:rPr lang="en-US" dirty="0" err="1"/>
              <a:t>stuba</a:t>
            </a:r>
            <a:r>
              <a:rPr lang="en-US" dirty="0"/>
              <a:t>. </a:t>
            </a:r>
            <a:r>
              <a:rPr lang="en-US" dirty="0" err="1"/>
              <a:t>Ukupna</a:t>
            </a:r>
            <a:r>
              <a:rPr lang="en-US" dirty="0"/>
              <a:t> </a:t>
            </a:r>
            <a:r>
              <a:rPr lang="en-US" dirty="0" err="1"/>
              <a:t>godišnja</a:t>
            </a:r>
            <a:r>
              <a:rPr lang="en-US" dirty="0"/>
              <a:t> </a:t>
            </a:r>
            <a:r>
              <a:rPr lang="en-US" dirty="0" err="1"/>
              <a:t>vrijednost</a:t>
            </a:r>
            <a:r>
              <a:rPr lang="en-US" dirty="0"/>
              <a:t> </a:t>
            </a:r>
            <a:r>
              <a:rPr lang="en-US" dirty="0" err="1"/>
              <a:t>ovih</a:t>
            </a:r>
            <a:r>
              <a:rPr lang="en-US" dirty="0"/>
              <a:t> </a:t>
            </a:r>
            <a:r>
              <a:rPr lang="en-US" dirty="0" err="1"/>
              <a:t>troškova</a:t>
            </a:r>
            <a:r>
              <a:rPr lang="en-US" dirty="0"/>
              <a:t> je </a:t>
            </a:r>
            <a:r>
              <a:rPr lang="en-US" dirty="0" err="1"/>
              <a:t>utvrđena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osnovu</a:t>
            </a:r>
            <a:r>
              <a:rPr lang="en-US" dirty="0"/>
              <a:t> </a:t>
            </a:r>
            <a:r>
              <a:rPr lang="en-US" dirty="0" err="1"/>
              <a:t>pr</a:t>
            </a:r>
            <a:r>
              <a:rPr lang="sr-Latn-ME" dirty="0"/>
              <a:t>edviđene</a:t>
            </a:r>
            <a:r>
              <a:rPr lang="en-US" dirty="0"/>
              <a:t> </a:t>
            </a:r>
            <a:r>
              <a:rPr lang="en-US" dirty="0" err="1"/>
              <a:t>godišnje</a:t>
            </a:r>
            <a:r>
              <a:rPr lang="en-US" dirty="0"/>
              <a:t> </a:t>
            </a:r>
            <a:r>
              <a:rPr lang="en-US" dirty="0" err="1"/>
              <a:t>proizvodnje</a:t>
            </a:r>
            <a:r>
              <a:rPr lang="en-US" dirty="0"/>
              <a:t> (240 </a:t>
            </a:r>
            <a:r>
              <a:rPr lang="en-US" dirty="0" err="1"/>
              <a:t>stubova</a:t>
            </a:r>
            <a:r>
              <a:rPr lang="en-US" dirty="0"/>
              <a:t>)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iznosi</a:t>
            </a:r>
            <a:r>
              <a:rPr lang="en-US" dirty="0"/>
              <a:t> 281.520 EUR.</a:t>
            </a:r>
            <a:endParaRPr lang="en-GB" dirty="0"/>
          </a:p>
          <a:p>
            <a:r>
              <a:rPr lang="en-US" dirty="0"/>
              <a:t> </a:t>
            </a:r>
            <a:endParaRPr lang="en-GB" dirty="0"/>
          </a:p>
          <a:p>
            <a:r>
              <a:rPr lang="sr-Latn-ME" dirty="0">
                <a:solidFill>
                  <a:srgbClr val="FF0000"/>
                </a:solidFill>
              </a:rPr>
              <a:t>- Komunalni t</a:t>
            </a:r>
            <a:r>
              <a:rPr lang="en-US" dirty="0" err="1">
                <a:solidFill>
                  <a:srgbClr val="FF0000"/>
                </a:solidFill>
              </a:rPr>
              <a:t>roškovi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sr-Latn-ME" dirty="0">
                <a:solidFill>
                  <a:srgbClr val="FF0000"/>
                </a:solidFill>
              </a:rPr>
              <a:t>(</a:t>
            </a:r>
            <a:r>
              <a:rPr lang="en-US" dirty="0" err="1">
                <a:solidFill>
                  <a:srgbClr val="FF0000"/>
                </a:solidFill>
              </a:rPr>
              <a:t>električn</a:t>
            </a:r>
            <a:r>
              <a:rPr lang="sr-Latn-ME" dirty="0">
                <a:solidFill>
                  <a:srgbClr val="FF0000"/>
                </a:solidFill>
              </a:rPr>
              <a:t>a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energij</a:t>
            </a:r>
            <a:r>
              <a:rPr lang="sr-Latn-ME" dirty="0">
                <a:solidFill>
                  <a:srgbClr val="FF0000"/>
                </a:solidFill>
              </a:rPr>
              <a:t>a</a:t>
            </a:r>
            <a:r>
              <a:rPr lang="en-US" dirty="0">
                <a:solidFill>
                  <a:srgbClr val="FF0000"/>
                </a:solidFill>
              </a:rPr>
              <a:t>, </a:t>
            </a:r>
            <a:r>
              <a:rPr lang="en-US" dirty="0" err="1">
                <a:solidFill>
                  <a:srgbClr val="FF0000"/>
                </a:solidFill>
              </a:rPr>
              <a:t>vod</a:t>
            </a:r>
            <a:r>
              <a:rPr lang="sr-Latn-ME" dirty="0">
                <a:solidFill>
                  <a:srgbClr val="FF0000"/>
                </a:solidFill>
              </a:rPr>
              <a:t>a</a:t>
            </a:r>
            <a:r>
              <a:rPr lang="en-US" dirty="0">
                <a:solidFill>
                  <a:srgbClr val="FF0000"/>
                </a:solidFill>
              </a:rPr>
              <a:t>, </a:t>
            </a:r>
            <a:r>
              <a:rPr lang="en-US" dirty="0" err="1">
                <a:solidFill>
                  <a:srgbClr val="FF0000"/>
                </a:solidFill>
              </a:rPr>
              <a:t>upravljanja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otpadom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i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ostal</a:t>
            </a:r>
            <a:r>
              <a:rPr lang="sr-Latn-ME" dirty="0">
                <a:solidFill>
                  <a:srgbClr val="FF0000"/>
                </a:solidFill>
              </a:rPr>
              <a:t>e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komunaln</a:t>
            </a:r>
            <a:r>
              <a:rPr lang="sr-Latn-ME" dirty="0">
                <a:solidFill>
                  <a:srgbClr val="FF0000"/>
                </a:solidFill>
              </a:rPr>
              <a:t>e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uslug</a:t>
            </a:r>
            <a:r>
              <a:rPr lang="sr-Latn-ME" dirty="0">
                <a:solidFill>
                  <a:srgbClr val="FF0000"/>
                </a:solidFill>
              </a:rPr>
              <a:t>e)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procijenjeni</a:t>
            </a:r>
            <a:r>
              <a:rPr lang="en-US" dirty="0"/>
              <a:t> </a:t>
            </a:r>
            <a:r>
              <a:rPr lang="en-US" dirty="0" err="1"/>
              <a:t>pojedinačno</a:t>
            </a:r>
            <a:r>
              <a:rPr lang="en-US" dirty="0"/>
              <a:t>, </a:t>
            </a:r>
            <a:r>
              <a:rPr lang="en-US" dirty="0" err="1"/>
              <a:t>po</a:t>
            </a:r>
            <a:r>
              <a:rPr lang="en-US" dirty="0"/>
              <a:t> </a:t>
            </a:r>
            <a:r>
              <a:rPr lang="en-US" dirty="0" err="1"/>
              <a:t>navedenim</a:t>
            </a:r>
            <a:r>
              <a:rPr lang="en-US" dirty="0"/>
              <a:t> </a:t>
            </a:r>
            <a:r>
              <a:rPr lang="en-US" dirty="0" err="1"/>
              <a:t>kategorijama</a:t>
            </a:r>
            <a:r>
              <a:rPr lang="en-US" dirty="0"/>
              <a:t>. </a:t>
            </a:r>
            <a:r>
              <a:rPr lang="en-US" dirty="0" err="1"/>
              <a:t>Proizvodnja</a:t>
            </a:r>
            <a:r>
              <a:rPr lang="en-US" dirty="0"/>
              <a:t> </a:t>
            </a:r>
            <a:r>
              <a:rPr lang="en-US" dirty="0" err="1"/>
              <a:t>aluminijumskih</a:t>
            </a:r>
            <a:r>
              <a:rPr lang="en-US" dirty="0"/>
              <a:t> </a:t>
            </a:r>
            <a:r>
              <a:rPr lang="en-US" dirty="0" err="1"/>
              <a:t>stubova</a:t>
            </a:r>
            <a:r>
              <a:rPr lang="en-US" dirty="0"/>
              <a:t> </a:t>
            </a:r>
            <a:r>
              <a:rPr lang="en-US" dirty="0" err="1"/>
              <a:t>zahtijeva</a:t>
            </a:r>
            <a:r>
              <a:rPr lang="en-US" dirty="0"/>
              <a:t> </a:t>
            </a:r>
            <a:r>
              <a:rPr lang="en-US" dirty="0" err="1"/>
              <a:t>značajnu</a:t>
            </a:r>
            <a:r>
              <a:rPr lang="en-US" dirty="0"/>
              <a:t> </a:t>
            </a:r>
            <a:r>
              <a:rPr lang="en-US" dirty="0" err="1"/>
              <a:t>potrošnju</a:t>
            </a:r>
            <a:r>
              <a:rPr lang="en-US" dirty="0"/>
              <a:t> </a:t>
            </a:r>
            <a:r>
              <a:rPr lang="en-US" dirty="0" err="1"/>
              <a:t>električne</a:t>
            </a:r>
            <a:r>
              <a:rPr lang="en-US" dirty="0"/>
              <a:t> </a:t>
            </a:r>
            <a:r>
              <a:rPr lang="en-US" dirty="0" err="1"/>
              <a:t>energije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procese</a:t>
            </a:r>
            <a:r>
              <a:rPr lang="en-US" dirty="0"/>
              <a:t>,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što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zavarivanje</a:t>
            </a:r>
            <a:r>
              <a:rPr lang="en-US" dirty="0"/>
              <a:t>, </a:t>
            </a:r>
            <a:r>
              <a:rPr lang="en-US" dirty="0" err="1"/>
              <a:t>sječenje</a:t>
            </a:r>
            <a:r>
              <a:rPr lang="en-US" dirty="0"/>
              <a:t>, </a:t>
            </a:r>
            <a:r>
              <a:rPr lang="en-US" dirty="0" err="1"/>
              <a:t>oblikovanje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površinska</a:t>
            </a:r>
            <a:r>
              <a:rPr lang="en-US" dirty="0"/>
              <a:t> </a:t>
            </a:r>
            <a:r>
              <a:rPr lang="en-US" dirty="0" err="1"/>
              <a:t>obrada</a:t>
            </a:r>
            <a:r>
              <a:rPr lang="en-US" dirty="0"/>
              <a:t>. </a:t>
            </a:r>
            <a:r>
              <a:rPr lang="en-US" dirty="0" err="1"/>
              <a:t>Prosječna</a:t>
            </a:r>
            <a:r>
              <a:rPr lang="en-US" dirty="0"/>
              <a:t> </a:t>
            </a:r>
            <a:r>
              <a:rPr lang="en-US" dirty="0" err="1"/>
              <a:t>potrošnja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slične</a:t>
            </a:r>
            <a:r>
              <a:rPr lang="en-US" dirty="0"/>
              <a:t> </a:t>
            </a:r>
            <a:r>
              <a:rPr lang="en-US" dirty="0" err="1"/>
              <a:t>proizvodne</a:t>
            </a:r>
            <a:r>
              <a:rPr lang="en-US" dirty="0"/>
              <a:t> </a:t>
            </a:r>
            <a:r>
              <a:rPr lang="en-US" dirty="0" err="1"/>
              <a:t>pogone</a:t>
            </a:r>
            <a:r>
              <a:rPr lang="en-US" dirty="0"/>
              <a:t> </a:t>
            </a:r>
            <a:r>
              <a:rPr lang="en-US" dirty="0" err="1"/>
              <a:t>kreće</a:t>
            </a:r>
            <a:r>
              <a:rPr lang="en-US" dirty="0"/>
              <a:t> se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nivou</a:t>
            </a:r>
            <a:r>
              <a:rPr lang="en-US" dirty="0"/>
              <a:t> od </a:t>
            </a:r>
            <a:r>
              <a:rPr lang="en-US" dirty="0" err="1"/>
              <a:t>oko</a:t>
            </a:r>
            <a:r>
              <a:rPr lang="en-US" dirty="0"/>
              <a:t> 10.000 EUR </a:t>
            </a:r>
            <a:r>
              <a:rPr lang="en-US" dirty="0" err="1"/>
              <a:t>godišnje</a:t>
            </a:r>
            <a:r>
              <a:rPr lang="en-US" dirty="0"/>
              <a:t>. </a:t>
            </a:r>
            <a:r>
              <a:rPr lang="en-US" dirty="0" err="1"/>
              <a:t>Troškovi</a:t>
            </a:r>
            <a:r>
              <a:rPr lang="en-US" dirty="0"/>
              <a:t> </a:t>
            </a:r>
            <a:r>
              <a:rPr lang="en-US" dirty="0" err="1"/>
              <a:t>vode</a:t>
            </a:r>
            <a:r>
              <a:rPr lang="en-US" dirty="0"/>
              <a:t> </a:t>
            </a:r>
            <a:r>
              <a:rPr lang="en-US" dirty="0" err="1"/>
              <a:t>zavise</a:t>
            </a:r>
            <a:r>
              <a:rPr lang="en-US" dirty="0"/>
              <a:t> od </a:t>
            </a:r>
            <a:r>
              <a:rPr lang="en-US" dirty="0" err="1"/>
              <a:t>zahtjeva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hlađenje</a:t>
            </a:r>
            <a:r>
              <a:rPr lang="en-US" dirty="0"/>
              <a:t> </a:t>
            </a:r>
            <a:r>
              <a:rPr lang="en-US" dirty="0" err="1"/>
              <a:t>tokom</a:t>
            </a:r>
            <a:r>
              <a:rPr lang="en-US" dirty="0"/>
              <a:t> </a:t>
            </a:r>
            <a:r>
              <a:rPr lang="en-US" dirty="0" err="1"/>
              <a:t>proizvodnih</a:t>
            </a:r>
            <a:r>
              <a:rPr lang="en-US" dirty="0"/>
              <a:t> </a:t>
            </a:r>
            <a:r>
              <a:rPr lang="en-US" dirty="0" err="1"/>
              <a:t>procesa</a:t>
            </a:r>
            <a:r>
              <a:rPr lang="en-US" dirty="0"/>
              <a:t>,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od </a:t>
            </a:r>
            <a:r>
              <a:rPr lang="en-US" dirty="0" err="1"/>
              <a:t>potrebe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pranjem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pripremom</a:t>
            </a:r>
            <a:r>
              <a:rPr lang="en-US" dirty="0"/>
              <a:t> </a:t>
            </a:r>
            <a:r>
              <a:rPr lang="en-US" dirty="0" err="1"/>
              <a:t>površina</a:t>
            </a:r>
            <a:r>
              <a:rPr lang="en-US" dirty="0"/>
              <a:t>. </a:t>
            </a:r>
            <a:r>
              <a:rPr lang="en-US" dirty="0" err="1"/>
              <a:t>Prosječni</a:t>
            </a:r>
            <a:r>
              <a:rPr lang="en-US" dirty="0"/>
              <a:t> </a:t>
            </a:r>
            <a:r>
              <a:rPr lang="en-US" dirty="0" err="1"/>
              <a:t>troškovi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industrijske</a:t>
            </a:r>
            <a:r>
              <a:rPr lang="en-US" dirty="0"/>
              <a:t> </a:t>
            </a:r>
            <a:r>
              <a:rPr lang="en-US" dirty="0" err="1"/>
              <a:t>pogone</a:t>
            </a:r>
            <a:r>
              <a:rPr lang="en-US" dirty="0"/>
              <a:t> </a:t>
            </a:r>
            <a:r>
              <a:rPr lang="en-US" dirty="0" err="1"/>
              <a:t>ove</a:t>
            </a:r>
            <a:r>
              <a:rPr lang="en-US" dirty="0"/>
              <a:t> </a:t>
            </a:r>
            <a:r>
              <a:rPr lang="en-US" dirty="0" err="1"/>
              <a:t>vrste</a:t>
            </a:r>
            <a:r>
              <a:rPr lang="en-US" dirty="0"/>
              <a:t>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iznositi</a:t>
            </a:r>
            <a:r>
              <a:rPr lang="en-US" dirty="0"/>
              <a:t> </a:t>
            </a:r>
            <a:r>
              <a:rPr lang="en-US" dirty="0" err="1"/>
              <a:t>oko</a:t>
            </a:r>
            <a:r>
              <a:rPr lang="en-US" dirty="0"/>
              <a:t> 1.000 EUR </a:t>
            </a:r>
            <a:r>
              <a:rPr lang="en-US" dirty="0" err="1"/>
              <a:t>godišnje</a:t>
            </a:r>
            <a:r>
              <a:rPr lang="en-US" dirty="0"/>
              <a:t>. </a:t>
            </a:r>
            <a:r>
              <a:rPr lang="en-US" dirty="0" err="1"/>
              <a:t>Industrija</a:t>
            </a:r>
            <a:r>
              <a:rPr lang="en-US" dirty="0"/>
              <a:t> </a:t>
            </a:r>
            <a:r>
              <a:rPr lang="en-US" dirty="0" err="1"/>
              <a:t>proizvodnje</a:t>
            </a:r>
            <a:r>
              <a:rPr lang="en-US" dirty="0"/>
              <a:t> </a:t>
            </a:r>
            <a:r>
              <a:rPr lang="en-US" dirty="0" err="1"/>
              <a:t>aluminijuma</a:t>
            </a:r>
            <a:r>
              <a:rPr lang="en-US" dirty="0"/>
              <a:t> </a:t>
            </a:r>
            <a:r>
              <a:rPr lang="en-US" dirty="0" err="1"/>
              <a:t>generiše</a:t>
            </a:r>
            <a:r>
              <a:rPr lang="en-US" dirty="0"/>
              <a:t> </a:t>
            </a:r>
            <a:r>
              <a:rPr lang="en-US" dirty="0" err="1"/>
              <a:t>otpad</a:t>
            </a:r>
            <a:r>
              <a:rPr lang="en-US" dirty="0"/>
              <a:t>, </a:t>
            </a:r>
            <a:r>
              <a:rPr lang="en-US" dirty="0" err="1"/>
              <a:t>poput</a:t>
            </a:r>
            <a:r>
              <a:rPr lang="en-US" dirty="0"/>
              <a:t> </a:t>
            </a:r>
            <a:r>
              <a:rPr lang="en-US" dirty="0" err="1"/>
              <a:t>aluminijumskih</a:t>
            </a:r>
            <a:r>
              <a:rPr lang="en-US" dirty="0"/>
              <a:t> </a:t>
            </a:r>
            <a:r>
              <a:rPr lang="en-US" dirty="0" err="1"/>
              <a:t>strugotina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hemijskih</a:t>
            </a:r>
            <a:r>
              <a:rPr lang="en-US" dirty="0"/>
              <a:t> </a:t>
            </a:r>
            <a:r>
              <a:rPr lang="en-US" dirty="0" err="1"/>
              <a:t>ostataka</a:t>
            </a:r>
            <a:r>
              <a:rPr lang="en-US" dirty="0"/>
              <a:t>. </a:t>
            </a:r>
            <a:r>
              <a:rPr lang="en-US" dirty="0" err="1"/>
              <a:t>Troškovi</a:t>
            </a:r>
            <a:r>
              <a:rPr lang="en-US" dirty="0"/>
              <a:t> </a:t>
            </a:r>
            <a:r>
              <a:rPr lang="en-US" dirty="0" err="1"/>
              <a:t>odvoza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tretmana</a:t>
            </a:r>
            <a:r>
              <a:rPr lang="en-US" dirty="0"/>
              <a:t> </a:t>
            </a:r>
            <a:r>
              <a:rPr lang="en-US" dirty="0" err="1"/>
              <a:t>otpada</a:t>
            </a:r>
            <a:r>
              <a:rPr lang="en-US" dirty="0"/>
              <a:t> </a:t>
            </a:r>
            <a:r>
              <a:rPr lang="en-US" dirty="0" err="1"/>
              <a:t>zavise</a:t>
            </a:r>
            <a:r>
              <a:rPr lang="en-US" dirty="0"/>
              <a:t> od </a:t>
            </a:r>
            <a:r>
              <a:rPr lang="en-US" dirty="0" err="1"/>
              <a:t>količine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vrste</a:t>
            </a:r>
            <a:r>
              <a:rPr lang="en-US" dirty="0"/>
              <a:t> </a:t>
            </a:r>
            <a:r>
              <a:rPr lang="en-US" dirty="0" err="1"/>
              <a:t>otpada</a:t>
            </a:r>
            <a:r>
              <a:rPr lang="en-US" dirty="0"/>
              <a:t>.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ovaj</a:t>
            </a:r>
            <a:r>
              <a:rPr lang="en-US" dirty="0"/>
              <a:t> </a:t>
            </a:r>
            <a:r>
              <a:rPr lang="en-US" dirty="0" err="1"/>
              <a:t>nivo</a:t>
            </a:r>
            <a:r>
              <a:rPr lang="en-US" dirty="0"/>
              <a:t> </a:t>
            </a:r>
            <a:r>
              <a:rPr lang="en-US" dirty="0" err="1"/>
              <a:t>proizvodnje</a:t>
            </a:r>
            <a:r>
              <a:rPr lang="en-US" dirty="0"/>
              <a:t>, </a:t>
            </a:r>
            <a:r>
              <a:rPr lang="en-US" dirty="0" err="1"/>
              <a:t>troškovi</a:t>
            </a:r>
            <a:r>
              <a:rPr lang="en-US" dirty="0"/>
              <a:t> </a:t>
            </a:r>
            <a:r>
              <a:rPr lang="en-US" dirty="0" err="1"/>
              <a:t>upravljanja</a:t>
            </a:r>
            <a:r>
              <a:rPr lang="en-US" dirty="0"/>
              <a:t> </a:t>
            </a:r>
            <a:r>
              <a:rPr lang="en-US" dirty="0" err="1"/>
              <a:t>otpadom</a:t>
            </a:r>
            <a:r>
              <a:rPr lang="en-US" dirty="0"/>
              <a:t> </a:t>
            </a:r>
            <a:r>
              <a:rPr lang="sr-Latn-ME" dirty="0"/>
              <a:t>su procijenjeni na nivou od </a:t>
            </a:r>
            <a:r>
              <a:rPr lang="en-US" dirty="0" err="1"/>
              <a:t>oko</a:t>
            </a:r>
            <a:r>
              <a:rPr lang="en-US" dirty="0"/>
              <a:t> 2.000 EUR </a:t>
            </a:r>
            <a:r>
              <a:rPr lang="en-US" dirty="0" err="1"/>
              <a:t>godišnje</a:t>
            </a:r>
            <a:r>
              <a:rPr lang="en-US" dirty="0"/>
              <a:t>. </a:t>
            </a:r>
            <a:r>
              <a:rPr lang="en-US" dirty="0" err="1"/>
              <a:t>Ostali</a:t>
            </a:r>
            <a:r>
              <a:rPr lang="en-US" dirty="0"/>
              <a:t> </a:t>
            </a:r>
            <a:r>
              <a:rPr lang="en-US" dirty="0" err="1"/>
              <a:t>troškovi</a:t>
            </a:r>
            <a:r>
              <a:rPr lang="en-US" dirty="0"/>
              <a:t> </a:t>
            </a:r>
            <a:r>
              <a:rPr lang="en-US" dirty="0" err="1"/>
              <a:t>uključuju</a:t>
            </a:r>
            <a:r>
              <a:rPr lang="en-US" dirty="0"/>
              <a:t> </a:t>
            </a:r>
            <a:r>
              <a:rPr lang="en-US" dirty="0" err="1"/>
              <a:t>upravljanje</a:t>
            </a:r>
            <a:r>
              <a:rPr lang="en-US" dirty="0"/>
              <a:t> </a:t>
            </a:r>
            <a:r>
              <a:rPr lang="en-US" dirty="0" err="1"/>
              <a:t>kanalizacijom</a:t>
            </a:r>
            <a:r>
              <a:rPr lang="en-US" dirty="0"/>
              <a:t>, </a:t>
            </a:r>
            <a:r>
              <a:rPr lang="en-US" dirty="0" err="1"/>
              <a:t>odvoz</a:t>
            </a:r>
            <a:r>
              <a:rPr lang="en-US" dirty="0"/>
              <a:t> </a:t>
            </a:r>
            <a:r>
              <a:rPr lang="en-US" dirty="0" err="1"/>
              <a:t>smeća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održavanje</a:t>
            </a:r>
            <a:r>
              <a:rPr lang="en-US" dirty="0"/>
              <a:t> </a:t>
            </a:r>
            <a:r>
              <a:rPr lang="en-US" dirty="0" err="1"/>
              <a:t>prostora</a:t>
            </a:r>
            <a:r>
              <a:rPr lang="en-US" dirty="0"/>
              <a:t>. </a:t>
            </a:r>
            <a:r>
              <a:rPr lang="en-US" dirty="0" err="1"/>
              <a:t>Prosječni</a:t>
            </a:r>
            <a:r>
              <a:rPr lang="en-US" dirty="0"/>
              <a:t> </a:t>
            </a:r>
            <a:r>
              <a:rPr lang="en-US" dirty="0" err="1"/>
              <a:t>godišnji</a:t>
            </a:r>
            <a:r>
              <a:rPr lang="en-US" dirty="0"/>
              <a:t> </a:t>
            </a:r>
            <a:r>
              <a:rPr lang="en-US" dirty="0" err="1"/>
              <a:t>troškovi</a:t>
            </a:r>
            <a:r>
              <a:rPr lang="en-US" dirty="0"/>
              <a:t> </a:t>
            </a:r>
            <a:r>
              <a:rPr lang="en-US" dirty="0" err="1"/>
              <a:t>ovih</a:t>
            </a:r>
            <a:r>
              <a:rPr lang="en-US" dirty="0"/>
              <a:t> </a:t>
            </a:r>
            <a:r>
              <a:rPr lang="en-US" dirty="0" err="1"/>
              <a:t>usluga</a:t>
            </a:r>
            <a:r>
              <a:rPr lang="en-US" dirty="0"/>
              <a:t> u </a:t>
            </a:r>
            <a:r>
              <a:rPr lang="en-US" dirty="0" err="1"/>
              <a:t>industrijskim</a:t>
            </a:r>
            <a:r>
              <a:rPr lang="en-US" dirty="0"/>
              <a:t> </a:t>
            </a:r>
            <a:r>
              <a:rPr lang="en-US" dirty="0" err="1"/>
              <a:t>zonama</a:t>
            </a:r>
            <a:r>
              <a:rPr lang="en-US" dirty="0"/>
              <a:t> </a:t>
            </a:r>
            <a:r>
              <a:rPr lang="en-US" dirty="0" err="1"/>
              <a:t>iznose</a:t>
            </a:r>
            <a:r>
              <a:rPr lang="en-US" dirty="0"/>
              <a:t> </a:t>
            </a:r>
            <a:r>
              <a:rPr lang="en-US" dirty="0" err="1"/>
              <a:t>oko</a:t>
            </a:r>
            <a:r>
              <a:rPr lang="en-US" dirty="0"/>
              <a:t> 1.000 EUR. Na </a:t>
            </a:r>
            <a:r>
              <a:rPr lang="en-US" dirty="0" err="1"/>
              <a:t>osnovu</a:t>
            </a:r>
            <a:r>
              <a:rPr lang="en-US" dirty="0"/>
              <a:t> </a:t>
            </a:r>
            <a:r>
              <a:rPr lang="en-US" dirty="0" err="1"/>
              <a:t>napred</a:t>
            </a:r>
            <a:r>
              <a:rPr lang="en-US" dirty="0"/>
              <a:t> </a:t>
            </a:r>
            <a:r>
              <a:rPr lang="en-US" dirty="0" err="1"/>
              <a:t>navedenog</a:t>
            </a:r>
            <a:r>
              <a:rPr lang="en-US" dirty="0"/>
              <a:t>, </a:t>
            </a:r>
            <a:r>
              <a:rPr lang="en-US" dirty="0" err="1"/>
              <a:t>ukupni</a:t>
            </a:r>
            <a:r>
              <a:rPr lang="en-US" dirty="0"/>
              <a:t> </a:t>
            </a:r>
            <a:r>
              <a:rPr lang="en-US" dirty="0" err="1"/>
              <a:t>komunalni</a:t>
            </a:r>
            <a:r>
              <a:rPr lang="en-US" dirty="0"/>
              <a:t> </a:t>
            </a:r>
            <a:r>
              <a:rPr lang="en-US" dirty="0" err="1"/>
              <a:t>troškovi</a:t>
            </a:r>
            <a:r>
              <a:rPr lang="en-US" dirty="0"/>
              <a:t> bi se </a:t>
            </a:r>
            <a:r>
              <a:rPr lang="en-US" dirty="0" err="1"/>
              <a:t>kretali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nivou</a:t>
            </a:r>
            <a:r>
              <a:rPr lang="en-US" dirty="0"/>
              <a:t> od </a:t>
            </a:r>
            <a:r>
              <a:rPr lang="en-US" dirty="0" err="1"/>
              <a:t>oko</a:t>
            </a:r>
            <a:r>
              <a:rPr lang="en-US" dirty="0"/>
              <a:t> 14.000 EUR </a:t>
            </a:r>
            <a:r>
              <a:rPr lang="en-US" dirty="0" err="1"/>
              <a:t>godišnje</a:t>
            </a:r>
            <a:r>
              <a:rPr lang="en-US" dirty="0"/>
              <a:t>.</a:t>
            </a:r>
            <a:endParaRPr lang="en-GB" dirty="0"/>
          </a:p>
          <a:p>
            <a:r>
              <a:rPr lang="en-US" dirty="0"/>
              <a:t> 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7508434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45281083"/>
              </p:ext>
            </p:extLst>
          </p:nvPr>
        </p:nvGraphicFramePr>
        <p:xfrm>
          <a:off x="1489587" y="1887790"/>
          <a:ext cx="8421329" cy="374609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6998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762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1683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2845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83343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effectLst/>
                        </a:rPr>
                        <a:t>Struktura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zaposlenih</a:t>
                      </a:r>
                      <a:endParaRPr lang="en-GB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Broj</a:t>
                      </a:r>
                      <a:endParaRPr lang="en-GB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Bruto zarada-mjesečno (EUR)</a:t>
                      </a:r>
                      <a:endParaRPr lang="en-GB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Trošak zarada mjesečno (EUR)</a:t>
                      </a:r>
                      <a:endParaRPr lang="en-GB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609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Menadžer</a:t>
                      </a:r>
                      <a:endParaRPr lang="en-GB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</a:t>
                      </a:r>
                      <a:endParaRPr lang="en-GB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2.500</a:t>
                      </a:r>
                      <a:endParaRPr lang="en-GB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2.500</a:t>
                      </a:r>
                      <a:endParaRPr lang="en-GB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609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Komercijalista</a:t>
                      </a:r>
                      <a:endParaRPr lang="en-GB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</a:t>
                      </a:r>
                      <a:endParaRPr lang="en-GB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1.200</a:t>
                      </a:r>
                      <a:endParaRPr lang="en-GB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1.200</a:t>
                      </a:r>
                      <a:endParaRPr lang="en-GB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609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Građevinski inženjer</a:t>
                      </a:r>
                      <a:endParaRPr lang="en-GB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</a:t>
                      </a:r>
                      <a:endParaRPr lang="en-GB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2.000</a:t>
                      </a:r>
                      <a:endParaRPr lang="en-GB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2.000</a:t>
                      </a:r>
                      <a:endParaRPr lang="en-GB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609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Mašinbravar</a:t>
                      </a:r>
                      <a:endParaRPr lang="en-GB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</a:t>
                      </a:r>
                      <a:endParaRPr lang="en-GB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1.500</a:t>
                      </a:r>
                      <a:endParaRPr lang="en-GB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1.500</a:t>
                      </a:r>
                      <a:endParaRPr lang="en-GB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1609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Mašinbravar-montažer</a:t>
                      </a:r>
                      <a:endParaRPr lang="en-GB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2</a:t>
                      </a:r>
                      <a:endParaRPr lang="en-GB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1.500</a:t>
                      </a:r>
                      <a:endParaRPr lang="en-GB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3.000</a:t>
                      </a:r>
                      <a:endParaRPr lang="en-GB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1609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Varilac</a:t>
                      </a:r>
                      <a:endParaRPr lang="en-GB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5</a:t>
                      </a:r>
                      <a:endParaRPr lang="en-GB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1.500</a:t>
                      </a:r>
                      <a:endParaRPr lang="en-GB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7.500</a:t>
                      </a:r>
                      <a:endParaRPr lang="en-GB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1609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Ukupno</a:t>
                      </a:r>
                      <a:endParaRPr lang="en-GB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11</a:t>
                      </a:r>
                      <a:endParaRPr lang="en-GB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GB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17.700</a:t>
                      </a:r>
                      <a:endParaRPr lang="en-GB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915004" y="191419"/>
            <a:ext cx="9969305" cy="16927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r-Latn-ME" sz="2000" dirty="0">
                <a:ea typeface="Times New Roman" panose="02020603050405020304" pitchFamily="18" charset="0"/>
              </a:rPr>
              <a:t>- </a:t>
            </a:r>
            <a:r>
              <a:rPr lang="en-US" sz="2000" dirty="0" err="1">
                <a:solidFill>
                  <a:srgbClr val="FF0000"/>
                </a:solidFill>
                <a:ea typeface="Times New Roman" panose="02020603050405020304" pitchFamily="18" charset="0"/>
              </a:rPr>
              <a:t>Troškovi</a:t>
            </a:r>
            <a:r>
              <a:rPr lang="en-US" sz="2000" dirty="0">
                <a:solidFill>
                  <a:srgbClr val="FF0000"/>
                </a:solidFill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FF0000"/>
                </a:solidFill>
                <a:ea typeface="Times New Roman" panose="02020603050405020304" pitchFamily="18" charset="0"/>
              </a:rPr>
              <a:t>zarada</a:t>
            </a:r>
            <a:r>
              <a:rPr lang="sr-Latn-ME" sz="2000" dirty="0">
                <a:solidFill>
                  <a:srgbClr val="FF0000"/>
                </a:solidFill>
                <a:ea typeface="Times New Roman" panose="02020603050405020304" pitchFamily="18" charset="0"/>
              </a:rPr>
              <a:t> </a:t>
            </a:r>
            <a:r>
              <a:rPr lang="sr-Latn-ME" sz="2000" dirty="0">
                <a:ea typeface="Times New Roman" panose="02020603050405020304" pitchFamily="18" charset="0"/>
              </a:rPr>
              <a:t>- </a:t>
            </a:r>
            <a:r>
              <a:rPr lang="en-US" sz="2000" dirty="0" err="1"/>
              <a:t>ključn</a:t>
            </a:r>
            <a:r>
              <a:rPr lang="sr-Latn-ME" sz="2000" dirty="0"/>
              <a:t>a</a:t>
            </a:r>
            <a:r>
              <a:rPr lang="en-US" sz="2000" dirty="0"/>
              <a:t> </a:t>
            </a:r>
            <a:r>
              <a:rPr lang="en-US" sz="2000" dirty="0" err="1"/>
              <a:t>stavk</a:t>
            </a:r>
            <a:r>
              <a:rPr lang="sr-Latn-ME" sz="2000" dirty="0"/>
              <a:t>a</a:t>
            </a:r>
            <a:r>
              <a:rPr lang="en-US" sz="2000" dirty="0"/>
              <a:t> </a:t>
            </a:r>
            <a:r>
              <a:rPr lang="en-US" sz="2000" dirty="0" err="1"/>
              <a:t>operativnih</a:t>
            </a:r>
            <a:r>
              <a:rPr lang="en-US" sz="2000" dirty="0"/>
              <a:t> </a:t>
            </a:r>
            <a:r>
              <a:rPr lang="en-US" sz="2000" dirty="0" err="1"/>
              <a:t>troškova</a:t>
            </a:r>
            <a:r>
              <a:rPr lang="en-US" sz="2000" dirty="0"/>
              <a:t>, </a:t>
            </a:r>
            <a:r>
              <a:rPr lang="en-US" sz="2000" dirty="0" err="1"/>
              <a:t>jer</a:t>
            </a:r>
            <a:r>
              <a:rPr lang="en-US" sz="2000" dirty="0"/>
              <a:t> </a:t>
            </a:r>
            <a:r>
              <a:rPr lang="en-US" sz="2000" dirty="0" err="1"/>
              <a:t>obezbjeđuju</a:t>
            </a:r>
            <a:r>
              <a:rPr lang="en-US" sz="2000" dirty="0"/>
              <a:t> </a:t>
            </a:r>
            <a:r>
              <a:rPr lang="en-US" sz="2000" dirty="0" err="1"/>
              <a:t>adekvatnu</a:t>
            </a:r>
            <a:r>
              <a:rPr lang="en-US" sz="2000" dirty="0"/>
              <a:t> </a:t>
            </a:r>
            <a:r>
              <a:rPr lang="en-US" sz="2000" dirty="0" err="1"/>
              <a:t>radnu</a:t>
            </a:r>
            <a:r>
              <a:rPr lang="en-US" sz="2000" dirty="0"/>
              <a:t> </a:t>
            </a:r>
            <a:r>
              <a:rPr lang="en-US" sz="2000" dirty="0" err="1"/>
              <a:t>snagu</a:t>
            </a:r>
            <a:r>
              <a:rPr lang="en-US" sz="2000" dirty="0"/>
              <a:t> </a:t>
            </a:r>
            <a:r>
              <a:rPr lang="en-US" sz="2000" dirty="0" err="1"/>
              <a:t>za</a:t>
            </a:r>
            <a:r>
              <a:rPr lang="en-US" sz="2000" dirty="0"/>
              <a:t> </a:t>
            </a:r>
            <a:r>
              <a:rPr lang="en-US" sz="2000" dirty="0" err="1"/>
              <a:t>nesmetano</a:t>
            </a:r>
            <a:r>
              <a:rPr lang="en-US" sz="2000" dirty="0"/>
              <a:t> </a:t>
            </a:r>
            <a:r>
              <a:rPr lang="en-US" sz="2000" dirty="0" err="1"/>
              <a:t>funkcionisanje</a:t>
            </a:r>
            <a:r>
              <a:rPr lang="en-US" sz="2000" dirty="0"/>
              <a:t> </a:t>
            </a:r>
            <a:r>
              <a:rPr lang="en-US" sz="2000" dirty="0" err="1"/>
              <a:t>proizvodnje</a:t>
            </a:r>
            <a:r>
              <a:rPr lang="en-US" sz="2000" dirty="0"/>
              <a:t>. </a:t>
            </a:r>
            <a:r>
              <a:rPr lang="en-US" sz="2000" dirty="0" err="1"/>
              <a:t>Ovi</a:t>
            </a:r>
            <a:r>
              <a:rPr lang="en-US" sz="2000" dirty="0"/>
              <a:t> </a:t>
            </a:r>
            <a:r>
              <a:rPr lang="en-US" sz="2000" dirty="0" err="1"/>
              <a:t>troškovi</a:t>
            </a:r>
            <a:r>
              <a:rPr lang="en-US" sz="2000" dirty="0"/>
              <a:t> </a:t>
            </a:r>
            <a:r>
              <a:rPr lang="en-US" sz="2000" dirty="0" err="1"/>
              <a:t>uključuju</a:t>
            </a:r>
            <a:r>
              <a:rPr lang="en-US" sz="2000" dirty="0"/>
              <a:t> </a:t>
            </a:r>
            <a:r>
              <a:rPr lang="en-US" sz="2000" dirty="0" err="1"/>
              <a:t>osnovne</a:t>
            </a:r>
            <a:r>
              <a:rPr lang="en-US" sz="2000" dirty="0"/>
              <a:t> plate </a:t>
            </a:r>
            <a:r>
              <a:rPr lang="en-US" sz="2000" dirty="0" err="1"/>
              <a:t>zaposlenih</a:t>
            </a:r>
            <a:r>
              <a:rPr lang="en-US" sz="2000" dirty="0"/>
              <a:t>, </a:t>
            </a:r>
            <a:r>
              <a:rPr lang="en-US" sz="2000" dirty="0" err="1"/>
              <a:t>kao</a:t>
            </a:r>
            <a:r>
              <a:rPr lang="en-US" sz="2000" dirty="0"/>
              <a:t> </a:t>
            </a:r>
            <a:r>
              <a:rPr lang="en-US" sz="2000" dirty="0" err="1"/>
              <a:t>i</a:t>
            </a:r>
            <a:r>
              <a:rPr lang="en-US" sz="2000" dirty="0"/>
              <a:t> </a:t>
            </a:r>
            <a:r>
              <a:rPr lang="en-US" sz="2000" dirty="0" err="1"/>
              <a:t>odgovarajuće</a:t>
            </a:r>
            <a:r>
              <a:rPr lang="en-US" sz="2000" dirty="0"/>
              <a:t> </a:t>
            </a:r>
            <a:r>
              <a:rPr lang="en-US" sz="2000" dirty="0" err="1"/>
              <a:t>poreze</a:t>
            </a:r>
            <a:r>
              <a:rPr lang="en-US" sz="2000" dirty="0"/>
              <a:t> </a:t>
            </a:r>
            <a:r>
              <a:rPr lang="en-US" sz="2000" dirty="0" err="1"/>
              <a:t>i</a:t>
            </a:r>
            <a:r>
              <a:rPr lang="en-US" sz="2000" dirty="0"/>
              <a:t> </a:t>
            </a:r>
            <a:r>
              <a:rPr lang="en-US" sz="2000" dirty="0" err="1"/>
              <a:t>doprinose</a:t>
            </a:r>
            <a:r>
              <a:rPr lang="sr-Latn-ME" sz="2000" dirty="0"/>
              <a:t>. </a:t>
            </a:r>
            <a:r>
              <a:rPr lang="sr-Latn-ME" sz="2000" dirty="0" err="1"/>
              <a:t>T</a:t>
            </a:r>
            <a:r>
              <a:rPr lang="en-US" sz="2000" dirty="0" err="1"/>
              <a:t>roškovi</a:t>
            </a:r>
            <a:r>
              <a:rPr lang="en-US" sz="2000" dirty="0"/>
              <a:t> </a:t>
            </a:r>
            <a:r>
              <a:rPr lang="en-US" sz="2000" dirty="0" err="1"/>
              <a:t>zarada</a:t>
            </a:r>
            <a:r>
              <a:rPr lang="en-US" sz="2000" dirty="0"/>
              <a:t> </a:t>
            </a:r>
            <a:r>
              <a:rPr lang="en-US" sz="2000" dirty="0" err="1"/>
              <a:t>su</a:t>
            </a:r>
            <a:r>
              <a:rPr lang="en-US" sz="2000" dirty="0"/>
              <a:t> </a:t>
            </a:r>
            <a:r>
              <a:rPr lang="en-US" sz="2000" dirty="0" err="1"/>
              <a:t>utvrđeni</a:t>
            </a:r>
            <a:r>
              <a:rPr lang="en-US" sz="2000" dirty="0"/>
              <a:t> u </a:t>
            </a:r>
            <a:r>
              <a:rPr lang="en-US" sz="2000" dirty="0" err="1"/>
              <a:t>visini</a:t>
            </a:r>
            <a:r>
              <a:rPr lang="en-US" sz="2000" dirty="0"/>
              <a:t> od 17.700 EUR </a:t>
            </a:r>
            <a:r>
              <a:rPr lang="en-US" sz="2000" dirty="0" err="1"/>
              <a:t>mjesečno</a:t>
            </a:r>
            <a:r>
              <a:rPr lang="en-US" sz="2000" dirty="0"/>
              <a:t>, </a:t>
            </a:r>
            <a:r>
              <a:rPr lang="en-US" sz="2000" dirty="0" err="1"/>
              <a:t>odnosno</a:t>
            </a:r>
            <a:r>
              <a:rPr lang="en-US" sz="2000" dirty="0"/>
              <a:t> 212.400 EUR </a:t>
            </a:r>
            <a:r>
              <a:rPr lang="en-US" sz="2000" dirty="0" err="1"/>
              <a:t>godišnje</a:t>
            </a:r>
            <a:r>
              <a:rPr lang="en-US" sz="2000" dirty="0"/>
              <a:t>.</a:t>
            </a:r>
            <a:endParaRPr lang="en-GB" sz="2000" dirty="0"/>
          </a:p>
          <a:p>
            <a:r>
              <a:rPr lang="en-US" sz="2400" dirty="0"/>
              <a:t> </a:t>
            </a:r>
            <a:r>
              <a:rPr lang="en-US" sz="2400" dirty="0">
                <a:solidFill>
                  <a:srgbClr val="FF0000"/>
                </a:solidFill>
                <a:ea typeface="Times New Roman" panose="02020603050405020304" pitchFamily="18" charset="0"/>
              </a:rPr>
              <a:t> </a:t>
            </a:r>
            <a:endParaRPr lang="en-GB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552768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6805" y="0"/>
            <a:ext cx="11120285" cy="6349181"/>
          </a:xfrm>
        </p:spPr>
        <p:txBody>
          <a:bodyPr>
            <a:normAutofit fontScale="92500" lnSpcReduction="20000"/>
          </a:bodyPr>
          <a:lstStyle/>
          <a:p>
            <a:r>
              <a:rPr lang="sr-Latn-ME" dirty="0"/>
              <a:t>- </a:t>
            </a:r>
            <a:r>
              <a:rPr lang="en-US" dirty="0" err="1">
                <a:solidFill>
                  <a:srgbClr val="FF0000"/>
                </a:solidFill>
              </a:rPr>
              <a:t>Troškovi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održavanja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proizvodne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opreme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/>
              <a:t>uključuju</a:t>
            </a:r>
            <a:r>
              <a:rPr lang="en-US" dirty="0"/>
              <a:t> </a:t>
            </a:r>
            <a:r>
              <a:rPr lang="en-US" dirty="0" err="1"/>
              <a:t>redovno</a:t>
            </a:r>
            <a:r>
              <a:rPr lang="en-US" dirty="0"/>
              <a:t> </a:t>
            </a:r>
            <a:r>
              <a:rPr lang="en-US" dirty="0" err="1"/>
              <a:t>preventivno</a:t>
            </a:r>
            <a:r>
              <a:rPr lang="en-US" dirty="0"/>
              <a:t> </a:t>
            </a:r>
            <a:r>
              <a:rPr lang="en-US" dirty="0" err="1"/>
              <a:t>održavanje</a:t>
            </a:r>
            <a:r>
              <a:rPr lang="en-US" dirty="0"/>
              <a:t>, </a:t>
            </a:r>
            <a:r>
              <a:rPr lang="en-US" dirty="0" err="1"/>
              <a:t>zamjenu</a:t>
            </a:r>
            <a:r>
              <a:rPr lang="en-US" dirty="0"/>
              <a:t> </a:t>
            </a:r>
            <a:r>
              <a:rPr lang="en-US" dirty="0" err="1"/>
              <a:t>potrošnih</a:t>
            </a:r>
            <a:r>
              <a:rPr lang="en-US" dirty="0"/>
              <a:t> </a:t>
            </a:r>
            <a:r>
              <a:rPr lang="en-US" dirty="0" err="1"/>
              <a:t>djelova</a:t>
            </a:r>
            <a:r>
              <a:rPr lang="en-US" dirty="0"/>
              <a:t>, </a:t>
            </a:r>
            <a:r>
              <a:rPr lang="en-US" dirty="0" err="1"/>
              <a:t>popravke</a:t>
            </a:r>
            <a:r>
              <a:rPr lang="en-US" dirty="0"/>
              <a:t> u </a:t>
            </a:r>
            <a:r>
              <a:rPr lang="en-US" dirty="0" err="1"/>
              <a:t>slučaju</a:t>
            </a:r>
            <a:r>
              <a:rPr lang="en-US" dirty="0"/>
              <a:t> </a:t>
            </a:r>
            <a:r>
              <a:rPr lang="en-US" dirty="0" err="1"/>
              <a:t>kvarova</a:t>
            </a:r>
            <a:r>
              <a:rPr lang="en-US" dirty="0"/>
              <a:t>, </a:t>
            </a:r>
            <a:r>
              <a:rPr lang="en-US" dirty="0" err="1"/>
              <a:t>podmazivanje</a:t>
            </a:r>
            <a:r>
              <a:rPr lang="en-US" dirty="0"/>
              <a:t>, </a:t>
            </a:r>
            <a:r>
              <a:rPr lang="en-US" dirty="0" err="1"/>
              <a:t>kalibraciju</a:t>
            </a:r>
            <a:r>
              <a:rPr lang="en-US" dirty="0"/>
              <a:t>, </a:t>
            </a:r>
            <a:r>
              <a:rPr lang="en-US" dirty="0" err="1"/>
              <a:t>čišćenje</a:t>
            </a:r>
            <a:r>
              <a:rPr lang="en-US" dirty="0"/>
              <a:t>,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nabavku</a:t>
            </a:r>
            <a:r>
              <a:rPr lang="en-US" dirty="0"/>
              <a:t> </a:t>
            </a:r>
            <a:r>
              <a:rPr lang="en-US" dirty="0" err="1"/>
              <a:t>rezervnih</a:t>
            </a:r>
            <a:r>
              <a:rPr lang="en-US" dirty="0"/>
              <a:t> </a:t>
            </a:r>
            <a:r>
              <a:rPr lang="en-US" dirty="0" err="1"/>
              <a:t>djelova</a:t>
            </a:r>
            <a:r>
              <a:rPr lang="en-US" dirty="0"/>
              <a:t>. </a:t>
            </a:r>
            <a:r>
              <a:rPr lang="en-US" dirty="0" err="1"/>
              <a:t>Troškovi</a:t>
            </a:r>
            <a:r>
              <a:rPr lang="en-US" dirty="0"/>
              <a:t> </a:t>
            </a:r>
            <a:r>
              <a:rPr lang="en-US" dirty="0" err="1"/>
              <a:t>održavanja</a:t>
            </a:r>
            <a:r>
              <a:rPr lang="en-US" dirty="0"/>
              <a:t> </a:t>
            </a:r>
            <a:r>
              <a:rPr lang="en-US" dirty="0" err="1"/>
              <a:t>često</a:t>
            </a:r>
            <a:r>
              <a:rPr lang="en-US" dirty="0"/>
              <a:t> se </a:t>
            </a:r>
            <a:r>
              <a:rPr lang="en-US" dirty="0" err="1"/>
              <a:t>procjenjuju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procenat</a:t>
            </a:r>
            <a:r>
              <a:rPr lang="en-US" dirty="0"/>
              <a:t> od </a:t>
            </a:r>
            <a:r>
              <a:rPr lang="en-US" dirty="0" err="1"/>
              <a:t>ukupne</a:t>
            </a:r>
            <a:r>
              <a:rPr lang="en-US" dirty="0"/>
              <a:t> </a:t>
            </a:r>
            <a:r>
              <a:rPr lang="en-US" dirty="0" err="1"/>
              <a:t>investicione</a:t>
            </a:r>
            <a:r>
              <a:rPr lang="en-US" dirty="0"/>
              <a:t> </a:t>
            </a:r>
            <a:r>
              <a:rPr lang="en-US" dirty="0" err="1"/>
              <a:t>vrijednosti</a:t>
            </a:r>
            <a:r>
              <a:rPr lang="en-US" dirty="0"/>
              <a:t> </a:t>
            </a:r>
            <a:r>
              <a:rPr lang="en-US" dirty="0" err="1"/>
              <a:t>opreme</a:t>
            </a:r>
            <a:r>
              <a:rPr lang="en-US" dirty="0"/>
              <a:t>. U </a:t>
            </a:r>
            <a:r>
              <a:rPr lang="en-US" dirty="0" err="1"/>
              <a:t>industriji</a:t>
            </a:r>
            <a:r>
              <a:rPr lang="en-US" dirty="0"/>
              <a:t> </a:t>
            </a:r>
            <a:r>
              <a:rPr lang="en-US" dirty="0" err="1"/>
              <a:t>proizvodnje</a:t>
            </a:r>
            <a:r>
              <a:rPr lang="en-US" dirty="0"/>
              <a:t> </a:t>
            </a:r>
            <a:r>
              <a:rPr lang="en-US" dirty="0" err="1"/>
              <a:t>metala</a:t>
            </a:r>
            <a:r>
              <a:rPr lang="en-US" dirty="0"/>
              <a:t>, </a:t>
            </a:r>
            <a:r>
              <a:rPr lang="en-US" dirty="0" err="1"/>
              <a:t>prosječni</a:t>
            </a:r>
            <a:r>
              <a:rPr lang="en-US" dirty="0"/>
              <a:t> </a:t>
            </a:r>
            <a:r>
              <a:rPr lang="en-US" dirty="0" err="1"/>
              <a:t>godišnji</a:t>
            </a:r>
            <a:r>
              <a:rPr lang="en-US" dirty="0"/>
              <a:t> </a:t>
            </a:r>
            <a:r>
              <a:rPr lang="en-US" dirty="0" err="1"/>
              <a:t>troškovi</a:t>
            </a:r>
            <a:r>
              <a:rPr lang="en-US" dirty="0"/>
              <a:t> </a:t>
            </a:r>
            <a:r>
              <a:rPr lang="en-US" dirty="0" err="1"/>
              <a:t>održavanja</a:t>
            </a:r>
            <a:r>
              <a:rPr lang="en-US" dirty="0"/>
              <a:t> </a:t>
            </a:r>
            <a:r>
              <a:rPr lang="en-US" dirty="0" err="1"/>
              <a:t>obično</a:t>
            </a:r>
            <a:r>
              <a:rPr lang="en-US" dirty="0"/>
              <a:t> </a:t>
            </a:r>
            <a:r>
              <a:rPr lang="en-US" dirty="0" err="1"/>
              <a:t>iznose</a:t>
            </a:r>
            <a:r>
              <a:rPr lang="en-US" dirty="0"/>
              <a:t> </a:t>
            </a:r>
            <a:r>
              <a:rPr lang="en-US" dirty="0" err="1"/>
              <a:t>između</a:t>
            </a:r>
            <a:r>
              <a:rPr lang="en-US" dirty="0"/>
              <a:t> 2% </a:t>
            </a:r>
            <a:r>
              <a:rPr lang="en-US" dirty="0" err="1"/>
              <a:t>i</a:t>
            </a:r>
            <a:r>
              <a:rPr lang="en-US" dirty="0"/>
              <a:t> 5% </a:t>
            </a:r>
            <a:r>
              <a:rPr lang="en-US" dirty="0" err="1"/>
              <a:t>investicione</a:t>
            </a:r>
            <a:r>
              <a:rPr lang="en-US" dirty="0"/>
              <a:t> </a:t>
            </a:r>
            <a:r>
              <a:rPr lang="en-US" dirty="0" err="1"/>
              <a:t>vrijednosti</a:t>
            </a:r>
            <a:r>
              <a:rPr lang="en-US" dirty="0"/>
              <a:t> </a:t>
            </a:r>
            <a:r>
              <a:rPr lang="en-US" dirty="0" err="1"/>
              <a:t>opreme</a:t>
            </a:r>
            <a:r>
              <a:rPr lang="en-US" dirty="0"/>
              <a:t>. S </a:t>
            </a:r>
            <a:r>
              <a:rPr lang="en-US" dirty="0" err="1"/>
              <a:t>obzirom</a:t>
            </a:r>
            <a:r>
              <a:rPr lang="en-US" dirty="0"/>
              <a:t> da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ključni</a:t>
            </a:r>
            <a:r>
              <a:rPr lang="en-US" dirty="0"/>
              <a:t>  </a:t>
            </a:r>
            <a:r>
              <a:rPr lang="en-US" dirty="0" err="1"/>
              <a:t>faktori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utiču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ove</a:t>
            </a:r>
            <a:r>
              <a:rPr lang="en-US" dirty="0"/>
              <a:t> </a:t>
            </a:r>
            <a:r>
              <a:rPr lang="en-US" dirty="0" err="1"/>
              <a:t>troškove</a:t>
            </a:r>
            <a:r>
              <a:rPr lang="en-US" dirty="0"/>
              <a:t>: </a:t>
            </a:r>
            <a:r>
              <a:rPr lang="en-US" dirty="0" err="1"/>
              <a:t>starost</a:t>
            </a:r>
            <a:r>
              <a:rPr lang="en-US" dirty="0"/>
              <a:t> </a:t>
            </a:r>
            <a:r>
              <a:rPr lang="en-US" dirty="0" err="1"/>
              <a:t>opreme</a:t>
            </a:r>
            <a:r>
              <a:rPr lang="en-US" dirty="0"/>
              <a:t> (</a:t>
            </a:r>
            <a:r>
              <a:rPr lang="en-US" dirty="0" err="1"/>
              <a:t>novija</a:t>
            </a:r>
            <a:r>
              <a:rPr lang="en-US" dirty="0"/>
              <a:t> </a:t>
            </a:r>
            <a:r>
              <a:rPr lang="en-US" dirty="0" err="1"/>
              <a:t>oprema</a:t>
            </a:r>
            <a:r>
              <a:rPr lang="en-US" dirty="0"/>
              <a:t> </a:t>
            </a:r>
            <a:r>
              <a:rPr lang="en-US" dirty="0" err="1"/>
              <a:t>obično</a:t>
            </a:r>
            <a:r>
              <a:rPr lang="en-US" dirty="0"/>
              <a:t> </a:t>
            </a:r>
            <a:r>
              <a:rPr lang="en-US" dirty="0" err="1"/>
              <a:t>zahtijeva</a:t>
            </a:r>
            <a:r>
              <a:rPr lang="en-US" dirty="0"/>
              <a:t> </a:t>
            </a:r>
            <a:r>
              <a:rPr lang="en-US" dirty="0" err="1"/>
              <a:t>manje</a:t>
            </a:r>
            <a:r>
              <a:rPr lang="en-US" dirty="0"/>
              <a:t> </a:t>
            </a:r>
            <a:r>
              <a:rPr lang="en-US" dirty="0" err="1"/>
              <a:t>održavanja</a:t>
            </a:r>
            <a:r>
              <a:rPr lang="en-US" dirty="0"/>
              <a:t>)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tehnološka</a:t>
            </a:r>
            <a:r>
              <a:rPr lang="en-US" dirty="0"/>
              <a:t> </a:t>
            </a:r>
            <a:r>
              <a:rPr lang="en-US" dirty="0" err="1"/>
              <a:t>složenost</a:t>
            </a:r>
            <a:r>
              <a:rPr lang="en-US" dirty="0"/>
              <a:t> (</a:t>
            </a:r>
            <a:r>
              <a:rPr lang="en-US" dirty="0" err="1"/>
              <a:t>složenija</a:t>
            </a:r>
            <a:r>
              <a:rPr lang="en-US" dirty="0"/>
              <a:t> </a:t>
            </a:r>
            <a:r>
              <a:rPr lang="en-US" dirty="0" err="1"/>
              <a:t>oprema</a:t>
            </a:r>
            <a:r>
              <a:rPr lang="en-US" dirty="0"/>
              <a:t> </a:t>
            </a:r>
            <a:r>
              <a:rPr lang="en-US" dirty="0" err="1"/>
              <a:t>zahtijeva</a:t>
            </a:r>
            <a:r>
              <a:rPr lang="en-US" dirty="0"/>
              <a:t> </a:t>
            </a:r>
            <a:r>
              <a:rPr lang="en-US" dirty="0" err="1"/>
              <a:t>skuplje</a:t>
            </a:r>
            <a:r>
              <a:rPr lang="en-US" dirty="0"/>
              <a:t> </a:t>
            </a:r>
            <a:r>
              <a:rPr lang="en-US" dirty="0" err="1"/>
              <a:t>rezervne</a:t>
            </a:r>
            <a:r>
              <a:rPr lang="en-US" dirty="0"/>
              <a:t> </a:t>
            </a:r>
            <a:r>
              <a:rPr lang="en-US" dirty="0" err="1"/>
              <a:t>djelove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stručnije</a:t>
            </a:r>
            <a:r>
              <a:rPr lang="en-US" dirty="0"/>
              <a:t> </a:t>
            </a:r>
            <a:r>
              <a:rPr lang="en-US" dirty="0" err="1"/>
              <a:t>održavanje</a:t>
            </a:r>
            <a:r>
              <a:rPr lang="en-US" dirty="0"/>
              <a:t>), </a:t>
            </a:r>
            <a:r>
              <a:rPr lang="en-US" dirty="0" err="1"/>
              <a:t>procjena</a:t>
            </a:r>
            <a:r>
              <a:rPr lang="en-US" dirty="0"/>
              <a:t> je da bi </a:t>
            </a:r>
            <a:r>
              <a:rPr lang="en-US" dirty="0" err="1"/>
              <a:t>ovi</a:t>
            </a:r>
            <a:r>
              <a:rPr lang="en-US" dirty="0"/>
              <a:t> </a:t>
            </a:r>
            <a:r>
              <a:rPr lang="en-US" dirty="0" err="1"/>
              <a:t>troškovi</a:t>
            </a:r>
            <a:r>
              <a:rPr lang="en-US" dirty="0"/>
              <a:t> </a:t>
            </a:r>
            <a:r>
              <a:rPr lang="en-US" dirty="0" err="1"/>
              <a:t>bili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nivou</a:t>
            </a:r>
            <a:r>
              <a:rPr lang="en-US" dirty="0"/>
              <a:t> od 2,5% od </a:t>
            </a:r>
            <a:r>
              <a:rPr lang="en-US" dirty="0" err="1"/>
              <a:t>njihove</a:t>
            </a:r>
            <a:r>
              <a:rPr lang="en-US" dirty="0"/>
              <a:t> </a:t>
            </a:r>
            <a:r>
              <a:rPr lang="en-US" dirty="0" err="1"/>
              <a:t>investicione</a:t>
            </a:r>
            <a:r>
              <a:rPr lang="en-US" dirty="0"/>
              <a:t> </a:t>
            </a:r>
            <a:r>
              <a:rPr lang="en-US" dirty="0" err="1"/>
              <a:t>vrijednosti</a:t>
            </a:r>
            <a:r>
              <a:rPr lang="en-US" dirty="0"/>
              <a:t>, </a:t>
            </a:r>
            <a:r>
              <a:rPr lang="en-US" dirty="0" err="1"/>
              <a:t>odnosno</a:t>
            </a:r>
            <a:r>
              <a:rPr lang="en-US" dirty="0"/>
              <a:t> </a:t>
            </a:r>
            <a:r>
              <a:rPr lang="en-US" dirty="0" err="1"/>
              <a:t>oko</a:t>
            </a:r>
            <a:r>
              <a:rPr lang="en-US" dirty="0"/>
              <a:t> 3.800 EUR </a:t>
            </a:r>
            <a:r>
              <a:rPr lang="en-US" dirty="0" err="1"/>
              <a:t>godišnje</a:t>
            </a:r>
            <a:r>
              <a:rPr lang="en-US" dirty="0"/>
              <a:t>. </a:t>
            </a:r>
            <a:endParaRPr lang="sr-Latn-ME" dirty="0"/>
          </a:p>
          <a:p>
            <a:r>
              <a:rPr lang="sr-Latn-ME" dirty="0">
                <a:solidFill>
                  <a:srgbClr val="FF0000"/>
                </a:solidFill>
              </a:rPr>
              <a:t>- </a:t>
            </a:r>
            <a:r>
              <a:rPr lang="en-US" dirty="0" err="1">
                <a:solidFill>
                  <a:srgbClr val="FF0000"/>
                </a:solidFill>
              </a:rPr>
              <a:t>Troškovi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kontrole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kvaliteta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i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atestiranja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proizvoda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/>
              <a:t>predstavljaju</a:t>
            </a:r>
            <a:r>
              <a:rPr lang="en-US" dirty="0"/>
              <a:t> </a:t>
            </a:r>
            <a:r>
              <a:rPr lang="en-US" dirty="0" err="1"/>
              <a:t>značajan</a:t>
            </a:r>
            <a:r>
              <a:rPr lang="en-US" dirty="0"/>
              <a:t> segment </a:t>
            </a:r>
            <a:r>
              <a:rPr lang="en-US" dirty="0" err="1"/>
              <a:t>operativnih</a:t>
            </a:r>
            <a:r>
              <a:rPr lang="en-US" dirty="0"/>
              <a:t> </a:t>
            </a:r>
            <a:r>
              <a:rPr lang="en-US" dirty="0" err="1"/>
              <a:t>troškova</a:t>
            </a:r>
            <a:r>
              <a:rPr lang="en-US" dirty="0"/>
              <a:t>, </a:t>
            </a:r>
            <a:r>
              <a:rPr lang="en-US" dirty="0" err="1"/>
              <a:t>jer</a:t>
            </a:r>
            <a:r>
              <a:rPr lang="en-US" dirty="0"/>
              <a:t> </a:t>
            </a:r>
            <a:r>
              <a:rPr lang="en-US" dirty="0" err="1"/>
              <a:t>osiguravaju</a:t>
            </a:r>
            <a:r>
              <a:rPr lang="en-US" dirty="0"/>
              <a:t> da </a:t>
            </a:r>
            <a:r>
              <a:rPr lang="en-US" dirty="0" err="1"/>
              <a:t>aluminijumski</a:t>
            </a:r>
            <a:r>
              <a:rPr lang="en-US" dirty="0"/>
              <a:t> </a:t>
            </a:r>
            <a:r>
              <a:rPr lang="en-US" dirty="0" err="1"/>
              <a:t>stubovi</a:t>
            </a:r>
            <a:r>
              <a:rPr lang="en-US" dirty="0"/>
              <a:t> </a:t>
            </a:r>
            <a:r>
              <a:rPr lang="en-US" dirty="0" err="1"/>
              <a:t>ispunjavaju</a:t>
            </a:r>
            <a:r>
              <a:rPr lang="en-US" dirty="0"/>
              <a:t> </a:t>
            </a:r>
            <a:r>
              <a:rPr lang="en-US" dirty="0" err="1"/>
              <a:t>standarde</a:t>
            </a:r>
            <a:r>
              <a:rPr lang="en-US" dirty="0"/>
              <a:t> </a:t>
            </a:r>
            <a:r>
              <a:rPr lang="en-US" dirty="0" err="1"/>
              <a:t>kvaliteta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bezbjednosti</a:t>
            </a:r>
            <a:r>
              <a:rPr lang="en-US" dirty="0"/>
              <a:t> </a:t>
            </a:r>
            <a:r>
              <a:rPr lang="en-US" dirty="0" err="1"/>
              <a:t>propisane</a:t>
            </a:r>
            <a:r>
              <a:rPr lang="en-US" dirty="0"/>
              <a:t> </a:t>
            </a:r>
            <a:r>
              <a:rPr lang="en-US" dirty="0" err="1"/>
              <a:t>zakonskom</a:t>
            </a:r>
            <a:r>
              <a:rPr lang="en-US" dirty="0"/>
              <a:t> </a:t>
            </a:r>
            <a:r>
              <a:rPr lang="en-US" dirty="0" err="1"/>
              <a:t>regulativom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industrijskim</a:t>
            </a:r>
            <a:r>
              <a:rPr lang="en-US" dirty="0"/>
              <a:t> </a:t>
            </a:r>
            <a:r>
              <a:rPr lang="en-US" dirty="0" err="1"/>
              <a:t>normama</a:t>
            </a:r>
            <a:r>
              <a:rPr lang="en-US" dirty="0"/>
              <a:t>. </a:t>
            </a:r>
            <a:r>
              <a:rPr lang="en-US" dirty="0" err="1"/>
              <a:t>Ovi</a:t>
            </a:r>
            <a:r>
              <a:rPr lang="en-US" dirty="0"/>
              <a:t> </a:t>
            </a:r>
            <a:r>
              <a:rPr lang="en-US" dirty="0" err="1"/>
              <a:t>troškovi</a:t>
            </a:r>
            <a:r>
              <a:rPr lang="en-US" dirty="0"/>
              <a:t> </a:t>
            </a:r>
            <a:r>
              <a:rPr lang="en-US" dirty="0" err="1"/>
              <a:t>uključujući</a:t>
            </a:r>
            <a:r>
              <a:rPr lang="en-US" dirty="0"/>
              <a:t> </a:t>
            </a:r>
            <a:r>
              <a:rPr lang="en-US" dirty="0" err="1"/>
              <a:t>testiranje</a:t>
            </a:r>
            <a:r>
              <a:rPr lang="en-US" dirty="0"/>
              <a:t> </a:t>
            </a:r>
            <a:r>
              <a:rPr lang="en-US" dirty="0" err="1"/>
              <a:t>mehaničkih</a:t>
            </a:r>
            <a:r>
              <a:rPr lang="en-US" dirty="0"/>
              <a:t>, </a:t>
            </a:r>
            <a:r>
              <a:rPr lang="en-US" dirty="0" err="1"/>
              <a:t>fizičkih</a:t>
            </a:r>
            <a:r>
              <a:rPr lang="en-US" dirty="0"/>
              <a:t>, </a:t>
            </a:r>
            <a:r>
              <a:rPr lang="en-US" dirty="0" err="1"/>
              <a:t>hemijskih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električnih</a:t>
            </a:r>
            <a:r>
              <a:rPr lang="en-US" dirty="0"/>
              <a:t> </a:t>
            </a:r>
            <a:r>
              <a:rPr lang="en-US" dirty="0" err="1"/>
              <a:t>svojstava</a:t>
            </a:r>
            <a:r>
              <a:rPr lang="en-US" dirty="0"/>
              <a:t> </a:t>
            </a:r>
            <a:r>
              <a:rPr lang="en-US" dirty="0" err="1"/>
              <a:t>gotovih</a:t>
            </a:r>
            <a:r>
              <a:rPr lang="en-US" dirty="0"/>
              <a:t> </a:t>
            </a:r>
            <a:r>
              <a:rPr lang="en-US" dirty="0" err="1"/>
              <a:t>proizvoda</a:t>
            </a:r>
            <a:r>
              <a:rPr lang="en-US" dirty="0"/>
              <a:t>. </a:t>
            </a:r>
            <a:r>
              <a:rPr lang="en-US" dirty="0" err="1"/>
              <a:t>Redovno</a:t>
            </a:r>
            <a:r>
              <a:rPr lang="en-US" dirty="0"/>
              <a:t> </a:t>
            </a:r>
            <a:r>
              <a:rPr lang="en-US" dirty="0" err="1"/>
              <a:t>sprovođenje</a:t>
            </a:r>
            <a:r>
              <a:rPr lang="en-US" dirty="0"/>
              <a:t> </a:t>
            </a:r>
            <a:r>
              <a:rPr lang="en-US" dirty="0" err="1"/>
              <a:t>kontrola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testova</a:t>
            </a:r>
            <a:r>
              <a:rPr lang="en-US" dirty="0"/>
              <a:t> </a:t>
            </a:r>
            <a:r>
              <a:rPr lang="en-US" dirty="0" err="1"/>
              <a:t>omogućava</a:t>
            </a:r>
            <a:r>
              <a:rPr lang="en-US" dirty="0"/>
              <a:t> </a:t>
            </a:r>
            <a:r>
              <a:rPr lang="en-US" dirty="0" err="1"/>
              <a:t>bolju</a:t>
            </a:r>
            <a:r>
              <a:rPr lang="en-US" dirty="0"/>
              <a:t> </a:t>
            </a:r>
            <a:r>
              <a:rPr lang="en-US" dirty="0" err="1"/>
              <a:t>reputaciju</a:t>
            </a:r>
            <a:r>
              <a:rPr lang="en-US" dirty="0"/>
              <a:t> </a:t>
            </a:r>
            <a:r>
              <a:rPr lang="en-US" dirty="0" err="1"/>
              <a:t>proizvođača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tržištu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otvara</a:t>
            </a:r>
            <a:r>
              <a:rPr lang="en-US" dirty="0"/>
              <a:t> </a:t>
            </a:r>
            <a:r>
              <a:rPr lang="en-US" dirty="0" err="1"/>
              <a:t>mogućnosti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izvoz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zahtjevna</a:t>
            </a:r>
            <a:r>
              <a:rPr lang="en-US" dirty="0"/>
              <a:t> </a:t>
            </a:r>
            <a:r>
              <a:rPr lang="en-US" dirty="0" err="1"/>
              <a:t>tržišta</a:t>
            </a:r>
            <a:r>
              <a:rPr lang="en-US" dirty="0"/>
              <a:t>. Na </a:t>
            </a:r>
            <a:r>
              <a:rPr lang="en-US" dirty="0" err="1"/>
              <a:t>osnovu</a:t>
            </a:r>
            <a:r>
              <a:rPr lang="en-US" dirty="0"/>
              <a:t> </a:t>
            </a:r>
            <a:r>
              <a:rPr lang="en-US" dirty="0" err="1"/>
              <a:t>ponude</a:t>
            </a:r>
            <a:r>
              <a:rPr lang="en-US" dirty="0"/>
              <a:t> </a:t>
            </a:r>
            <a:r>
              <a:rPr lang="en-US" dirty="0" err="1"/>
              <a:t>Instituta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crnu</a:t>
            </a:r>
            <a:r>
              <a:rPr lang="en-US" dirty="0"/>
              <a:t> </a:t>
            </a:r>
            <a:r>
              <a:rPr lang="en-US" dirty="0" err="1"/>
              <a:t>metalurgiju</a:t>
            </a:r>
            <a:r>
              <a:rPr lang="en-US" dirty="0"/>
              <a:t>, </a:t>
            </a:r>
            <a:r>
              <a:rPr lang="en-US" dirty="0" err="1"/>
              <a:t>cijena</a:t>
            </a:r>
            <a:r>
              <a:rPr lang="en-US" dirty="0"/>
              <a:t> </a:t>
            </a:r>
            <a:r>
              <a:rPr lang="en-US" dirty="0" err="1"/>
              <a:t>kontrole</a:t>
            </a:r>
            <a:r>
              <a:rPr lang="en-US" dirty="0"/>
              <a:t> </a:t>
            </a:r>
            <a:r>
              <a:rPr lang="en-US" dirty="0" err="1"/>
              <a:t>kvaliteta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atestiranja</a:t>
            </a:r>
            <a:r>
              <a:rPr lang="en-US" dirty="0"/>
              <a:t> </a:t>
            </a:r>
            <a:r>
              <a:rPr lang="en-US" dirty="0" err="1"/>
              <a:t>iznosi</a:t>
            </a:r>
            <a:r>
              <a:rPr lang="en-US" dirty="0"/>
              <a:t> 1.000 EUR </a:t>
            </a:r>
            <a:r>
              <a:rPr lang="en-US" dirty="0" err="1"/>
              <a:t>po</a:t>
            </a:r>
            <a:r>
              <a:rPr lang="en-US" dirty="0"/>
              <a:t> </a:t>
            </a:r>
            <a:r>
              <a:rPr lang="en-US" dirty="0" err="1"/>
              <a:t>stubu</a:t>
            </a:r>
            <a:r>
              <a:rPr lang="en-US" dirty="0"/>
              <a:t>, </a:t>
            </a:r>
            <a:r>
              <a:rPr lang="en-US" dirty="0" err="1"/>
              <a:t>odnosno</a:t>
            </a:r>
            <a:r>
              <a:rPr lang="en-US" dirty="0"/>
              <a:t> 240.000 EUR </a:t>
            </a:r>
            <a:r>
              <a:rPr lang="en-US" dirty="0" err="1"/>
              <a:t>godišnje</a:t>
            </a:r>
            <a:r>
              <a:rPr lang="en-US" dirty="0"/>
              <a:t>.</a:t>
            </a:r>
            <a:endParaRPr lang="en-GB" dirty="0"/>
          </a:p>
          <a:p>
            <a:r>
              <a:rPr lang="sr-Latn-ME" dirty="0"/>
              <a:t>- </a:t>
            </a:r>
            <a:r>
              <a:rPr lang="en-US" dirty="0" err="1">
                <a:solidFill>
                  <a:srgbClr val="FF0000"/>
                </a:solidFill>
              </a:rPr>
              <a:t>Troškovi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marketinga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/>
              <a:t>igraju</a:t>
            </a:r>
            <a:r>
              <a:rPr lang="en-US" dirty="0"/>
              <a:t> </a:t>
            </a:r>
            <a:r>
              <a:rPr lang="en-US" dirty="0" err="1"/>
              <a:t>ključnu</a:t>
            </a:r>
            <a:r>
              <a:rPr lang="en-US" dirty="0"/>
              <a:t> </a:t>
            </a:r>
            <a:r>
              <a:rPr lang="en-US" dirty="0" err="1"/>
              <a:t>ulogu</a:t>
            </a:r>
            <a:r>
              <a:rPr lang="en-US" dirty="0"/>
              <a:t> u </a:t>
            </a:r>
            <a:r>
              <a:rPr lang="en-US" dirty="0" err="1"/>
              <a:t>promovisanju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pozicioniranju</a:t>
            </a:r>
            <a:r>
              <a:rPr lang="en-US" dirty="0"/>
              <a:t> </a:t>
            </a:r>
            <a:r>
              <a:rPr lang="en-US" dirty="0" err="1"/>
              <a:t>proizvoda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tržištu</a:t>
            </a:r>
            <a:r>
              <a:rPr lang="en-US" dirty="0"/>
              <a:t>. </a:t>
            </a:r>
            <a:r>
              <a:rPr lang="en-US" dirty="0" err="1"/>
              <a:t>Ovi</a:t>
            </a:r>
            <a:r>
              <a:rPr lang="en-US" dirty="0"/>
              <a:t> </a:t>
            </a:r>
            <a:r>
              <a:rPr lang="en-US" dirty="0" err="1"/>
              <a:t>troškovi</a:t>
            </a:r>
            <a:r>
              <a:rPr lang="en-US" dirty="0"/>
              <a:t> </a:t>
            </a:r>
            <a:r>
              <a:rPr lang="en-US" dirty="0" err="1"/>
              <a:t>obuhvataju</a:t>
            </a:r>
            <a:r>
              <a:rPr lang="en-US" dirty="0"/>
              <a:t> </a:t>
            </a:r>
            <a:r>
              <a:rPr lang="en-US" dirty="0" err="1"/>
              <a:t>aktivnosti</a:t>
            </a:r>
            <a:r>
              <a:rPr lang="en-US" dirty="0"/>
              <a:t> </a:t>
            </a:r>
            <a:r>
              <a:rPr lang="en-US" dirty="0" err="1"/>
              <a:t>usmjerene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podizanje</a:t>
            </a:r>
            <a:r>
              <a:rPr lang="en-US" dirty="0"/>
              <a:t> </a:t>
            </a:r>
            <a:r>
              <a:rPr lang="en-US" dirty="0" err="1"/>
              <a:t>svijesti</a:t>
            </a:r>
            <a:r>
              <a:rPr lang="en-US" dirty="0"/>
              <a:t> o </a:t>
            </a:r>
            <a:r>
              <a:rPr lang="en-US" dirty="0" err="1"/>
              <a:t>proizvodu</a:t>
            </a:r>
            <a:r>
              <a:rPr lang="en-US" dirty="0"/>
              <a:t>, </a:t>
            </a:r>
            <a:r>
              <a:rPr lang="en-US" dirty="0" err="1"/>
              <a:t>izgradnju</a:t>
            </a:r>
            <a:r>
              <a:rPr lang="en-US" dirty="0"/>
              <a:t> </a:t>
            </a:r>
            <a:r>
              <a:rPr lang="en-US" dirty="0" err="1"/>
              <a:t>brenda</a:t>
            </a:r>
            <a:r>
              <a:rPr lang="en-US" dirty="0"/>
              <a:t>, </a:t>
            </a:r>
            <a:r>
              <a:rPr lang="en-US" dirty="0" err="1"/>
              <a:t>privlačenje</a:t>
            </a:r>
            <a:r>
              <a:rPr lang="en-US" dirty="0"/>
              <a:t> </a:t>
            </a:r>
            <a:r>
              <a:rPr lang="en-US" dirty="0" err="1"/>
              <a:t>novih</a:t>
            </a:r>
            <a:r>
              <a:rPr lang="en-US" dirty="0"/>
              <a:t> </a:t>
            </a:r>
            <a:r>
              <a:rPr lang="en-US" dirty="0" err="1"/>
              <a:t>kupaca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održavanje</a:t>
            </a:r>
            <a:r>
              <a:rPr lang="en-US" dirty="0"/>
              <a:t> </a:t>
            </a:r>
            <a:r>
              <a:rPr lang="en-US" dirty="0" err="1"/>
              <a:t>konkurentnosti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tržištu</a:t>
            </a:r>
            <a:r>
              <a:rPr lang="en-US" dirty="0"/>
              <a:t>. </a:t>
            </a:r>
            <a:r>
              <a:rPr lang="en-US" dirty="0" err="1"/>
              <a:t>Komponente</a:t>
            </a:r>
            <a:r>
              <a:rPr lang="en-US" dirty="0"/>
              <a:t> </a:t>
            </a:r>
            <a:r>
              <a:rPr lang="en-US" dirty="0" err="1"/>
              <a:t>troškova</a:t>
            </a:r>
            <a:r>
              <a:rPr lang="en-US" dirty="0"/>
              <a:t> </a:t>
            </a:r>
            <a:r>
              <a:rPr lang="en-US" dirty="0" err="1"/>
              <a:t>marketinga</a:t>
            </a:r>
            <a:r>
              <a:rPr lang="en-US" dirty="0"/>
              <a:t>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uključivati</a:t>
            </a:r>
            <a:r>
              <a:rPr lang="en-US" dirty="0"/>
              <a:t>: </a:t>
            </a:r>
            <a:r>
              <a:rPr lang="en-US" dirty="0" err="1"/>
              <a:t>digitalni</a:t>
            </a:r>
            <a:r>
              <a:rPr lang="en-US" dirty="0"/>
              <a:t> marketing (</a:t>
            </a:r>
            <a:r>
              <a:rPr lang="en-US" dirty="0" err="1"/>
              <a:t>troškovi</a:t>
            </a:r>
            <a:r>
              <a:rPr lang="en-US" dirty="0"/>
              <a:t> </a:t>
            </a:r>
            <a:r>
              <a:rPr lang="en-US" dirty="0" err="1"/>
              <a:t>izrade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održavanja</a:t>
            </a:r>
            <a:r>
              <a:rPr lang="en-US" dirty="0"/>
              <a:t> </a:t>
            </a:r>
            <a:r>
              <a:rPr lang="en-US" dirty="0" err="1"/>
              <a:t>sajta</a:t>
            </a:r>
            <a:r>
              <a:rPr lang="en-US" dirty="0"/>
              <a:t>, </a:t>
            </a:r>
            <a:r>
              <a:rPr lang="en-US" dirty="0" err="1"/>
              <a:t>oglašavanja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društvenim</a:t>
            </a:r>
            <a:r>
              <a:rPr lang="en-US" dirty="0"/>
              <a:t> </a:t>
            </a:r>
            <a:r>
              <a:rPr lang="en-US" dirty="0" err="1"/>
              <a:t>mrežama</a:t>
            </a:r>
            <a:r>
              <a:rPr lang="en-US" dirty="0"/>
              <a:t>, e-mail </a:t>
            </a:r>
            <a:r>
              <a:rPr lang="en-US" dirty="0" err="1"/>
              <a:t>kampanja</a:t>
            </a:r>
            <a:r>
              <a:rPr lang="en-US" dirty="0"/>
              <a:t>), </a:t>
            </a:r>
            <a:r>
              <a:rPr lang="en-US" dirty="0" err="1"/>
              <a:t>štampani</a:t>
            </a:r>
            <a:r>
              <a:rPr lang="en-US" dirty="0"/>
              <a:t> </a:t>
            </a:r>
            <a:r>
              <a:rPr lang="en-US" dirty="0" err="1"/>
              <a:t>materijali</a:t>
            </a:r>
            <a:r>
              <a:rPr lang="en-US" dirty="0"/>
              <a:t> (</a:t>
            </a:r>
            <a:r>
              <a:rPr lang="en-US" dirty="0" err="1"/>
              <a:t>brošure</a:t>
            </a:r>
            <a:r>
              <a:rPr lang="en-US" dirty="0"/>
              <a:t>, </a:t>
            </a:r>
            <a:r>
              <a:rPr lang="en-US" dirty="0" err="1"/>
              <a:t>katalozi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promotivni</a:t>
            </a:r>
            <a:r>
              <a:rPr lang="en-US" dirty="0"/>
              <a:t> </a:t>
            </a:r>
            <a:r>
              <a:rPr lang="en-US" dirty="0" err="1"/>
              <a:t>posteri</a:t>
            </a:r>
            <a:r>
              <a:rPr lang="en-US" dirty="0"/>
              <a:t> </a:t>
            </a:r>
            <a:r>
              <a:rPr lang="en-US" dirty="0" err="1"/>
              <a:t>namijenjeni</a:t>
            </a:r>
            <a:r>
              <a:rPr lang="en-US" dirty="0"/>
              <a:t> </a:t>
            </a:r>
            <a:r>
              <a:rPr lang="en-US" dirty="0" err="1"/>
              <a:t>klijentima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potencijalnim</a:t>
            </a:r>
            <a:r>
              <a:rPr lang="en-US" dirty="0"/>
              <a:t> </a:t>
            </a:r>
            <a:r>
              <a:rPr lang="en-US" dirty="0" err="1"/>
              <a:t>kupcima</a:t>
            </a:r>
            <a:r>
              <a:rPr lang="en-US" dirty="0"/>
              <a:t>), </a:t>
            </a:r>
            <a:r>
              <a:rPr lang="en-US" dirty="0" err="1"/>
              <a:t>učešće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sajmovima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događajima</a:t>
            </a:r>
            <a:r>
              <a:rPr lang="en-US" dirty="0"/>
              <a:t> (</a:t>
            </a:r>
            <a:r>
              <a:rPr lang="en-US" dirty="0" err="1"/>
              <a:t>troškovi</a:t>
            </a:r>
            <a:r>
              <a:rPr lang="en-US" dirty="0"/>
              <a:t> </a:t>
            </a:r>
            <a:r>
              <a:rPr lang="en-US" dirty="0" err="1"/>
              <a:t>izlaganja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sajmovima</a:t>
            </a:r>
            <a:r>
              <a:rPr lang="en-US" dirty="0"/>
              <a:t> </a:t>
            </a:r>
            <a:r>
              <a:rPr lang="en-US" dirty="0" err="1"/>
              <a:t>građevinarstva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industrije</a:t>
            </a:r>
            <a:r>
              <a:rPr lang="en-US" dirty="0"/>
              <a:t> </a:t>
            </a:r>
            <a:r>
              <a:rPr lang="en-US" dirty="0" err="1"/>
              <a:t>metala</a:t>
            </a:r>
            <a:r>
              <a:rPr lang="en-US" dirty="0"/>
              <a:t>), </a:t>
            </a:r>
            <a:r>
              <a:rPr lang="en-US" dirty="0" err="1"/>
              <a:t>reklamni</a:t>
            </a:r>
            <a:r>
              <a:rPr lang="en-US" dirty="0"/>
              <a:t> </a:t>
            </a:r>
            <a:r>
              <a:rPr lang="en-US" dirty="0" err="1"/>
              <a:t>proizvodi</a:t>
            </a:r>
            <a:r>
              <a:rPr lang="en-US" dirty="0"/>
              <a:t> (</a:t>
            </a:r>
            <a:r>
              <a:rPr lang="en-US" dirty="0" err="1"/>
              <a:t>proizvodnja</a:t>
            </a:r>
            <a:r>
              <a:rPr lang="en-US" dirty="0"/>
              <a:t> </a:t>
            </a:r>
            <a:r>
              <a:rPr lang="en-US" dirty="0" err="1"/>
              <a:t>promotivnog</a:t>
            </a:r>
            <a:r>
              <a:rPr lang="en-US" dirty="0"/>
              <a:t> </a:t>
            </a:r>
            <a:r>
              <a:rPr lang="en-US" dirty="0" err="1"/>
              <a:t>materijala</a:t>
            </a:r>
            <a:r>
              <a:rPr lang="en-US" dirty="0"/>
              <a:t>, </a:t>
            </a:r>
            <a:r>
              <a:rPr lang="en-US" dirty="0" err="1"/>
              <a:t>poput</a:t>
            </a:r>
            <a:r>
              <a:rPr lang="en-US" dirty="0"/>
              <a:t> </a:t>
            </a:r>
            <a:r>
              <a:rPr lang="en-US" dirty="0" err="1"/>
              <a:t>majica</a:t>
            </a:r>
            <a:r>
              <a:rPr lang="en-US" dirty="0"/>
              <a:t>, </a:t>
            </a:r>
            <a:r>
              <a:rPr lang="en-US" dirty="0" err="1"/>
              <a:t>hemijskih</a:t>
            </a:r>
            <a:r>
              <a:rPr lang="en-US" dirty="0"/>
              <a:t> </a:t>
            </a:r>
            <a:r>
              <a:rPr lang="en-US" dirty="0" err="1"/>
              <a:t>olovaka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drugih</a:t>
            </a:r>
            <a:r>
              <a:rPr lang="en-US" dirty="0"/>
              <a:t> </a:t>
            </a:r>
            <a:r>
              <a:rPr lang="en-US" dirty="0" err="1"/>
              <a:t>brendiranih</a:t>
            </a:r>
            <a:r>
              <a:rPr lang="en-US" dirty="0"/>
              <a:t> </a:t>
            </a:r>
            <a:r>
              <a:rPr lang="en-US" dirty="0" err="1"/>
              <a:t>artikala</a:t>
            </a:r>
            <a:r>
              <a:rPr lang="en-US" dirty="0"/>
              <a:t>,  </a:t>
            </a:r>
            <a:r>
              <a:rPr lang="en-US" dirty="0" err="1"/>
              <a:t>direktna</a:t>
            </a:r>
            <a:r>
              <a:rPr lang="en-US" dirty="0"/>
              <a:t> </a:t>
            </a:r>
            <a:r>
              <a:rPr lang="en-US" dirty="0" err="1"/>
              <a:t>prodaja</a:t>
            </a:r>
            <a:r>
              <a:rPr lang="en-US" dirty="0"/>
              <a:t> (</a:t>
            </a:r>
            <a:r>
              <a:rPr lang="en-US" dirty="0" err="1"/>
              <a:t>troškovi</a:t>
            </a:r>
            <a:r>
              <a:rPr lang="en-US" dirty="0"/>
              <a:t> </a:t>
            </a:r>
            <a:r>
              <a:rPr lang="en-US" dirty="0" err="1"/>
              <a:t>rada</a:t>
            </a:r>
            <a:r>
              <a:rPr lang="en-US" dirty="0"/>
              <a:t> </a:t>
            </a:r>
            <a:r>
              <a:rPr lang="en-US" dirty="0" err="1"/>
              <a:t>prodajnog</a:t>
            </a:r>
            <a:r>
              <a:rPr lang="en-US" dirty="0"/>
              <a:t> </a:t>
            </a:r>
            <a:r>
              <a:rPr lang="en-US" dirty="0" err="1"/>
              <a:t>tima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njihovih</a:t>
            </a:r>
            <a:r>
              <a:rPr lang="en-US" dirty="0"/>
              <a:t> </a:t>
            </a:r>
            <a:r>
              <a:rPr lang="en-US" dirty="0" err="1"/>
              <a:t>aktivnosti</a:t>
            </a:r>
            <a:r>
              <a:rPr lang="en-US" dirty="0"/>
              <a:t>). Na </a:t>
            </a:r>
            <a:r>
              <a:rPr lang="en-US" dirty="0" err="1"/>
              <a:t>osnovu</a:t>
            </a:r>
            <a:r>
              <a:rPr lang="en-US" dirty="0"/>
              <a:t> </a:t>
            </a:r>
            <a:r>
              <a:rPr lang="en-US" dirty="0" err="1"/>
              <a:t>prosječne</a:t>
            </a:r>
            <a:r>
              <a:rPr lang="en-US" dirty="0"/>
              <a:t> </a:t>
            </a:r>
            <a:r>
              <a:rPr lang="en-US" dirty="0" err="1"/>
              <a:t>prakse</a:t>
            </a:r>
            <a:r>
              <a:rPr lang="en-US" dirty="0"/>
              <a:t> u </a:t>
            </a:r>
            <a:r>
              <a:rPr lang="en-US" dirty="0" err="1"/>
              <a:t>industriji</a:t>
            </a:r>
            <a:r>
              <a:rPr lang="en-US" dirty="0"/>
              <a:t>, </a:t>
            </a:r>
            <a:r>
              <a:rPr lang="en-US" dirty="0" err="1"/>
              <a:t>troškovi</a:t>
            </a:r>
            <a:r>
              <a:rPr lang="en-US" dirty="0"/>
              <a:t> </a:t>
            </a:r>
            <a:r>
              <a:rPr lang="en-US" dirty="0" err="1"/>
              <a:t>marketinga</a:t>
            </a:r>
            <a:r>
              <a:rPr lang="en-US" dirty="0"/>
              <a:t> </a:t>
            </a:r>
            <a:r>
              <a:rPr lang="en-US" dirty="0" err="1"/>
              <a:t>obično</a:t>
            </a:r>
            <a:r>
              <a:rPr lang="en-US" dirty="0"/>
              <a:t> </a:t>
            </a:r>
            <a:r>
              <a:rPr lang="en-US" dirty="0" err="1"/>
              <a:t>iznose</a:t>
            </a:r>
            <a:r>
              <a:rPr lang="en-US" dirty="0"/>
              <a:t> </a:t>
            </a:r>
            <a:r>
              <a:rPr lang="en-US" dirty="0" err="1"/>
              <a:t>oko</a:t>
            </a:r>
            <a:r>
              <a:rPr lang="en-US" dirty="0"/>
              <a:t> 2% </a:t>
            </a:r>
            <a:r>
              <a:rPr lang="en-US" dirty="0" err="1"/>
              <a:t>godišnjeg</a:t>
            </a:r>
            <a:r>
              <a:rPr lang="en-US" dirty="0"/>
              <a:t> </a:t>
            </a:r>
            <a:r>
              <a:rPr lang="en-US" dirty="0" err="1"/>
              <a:t>prihoda</a:t>
            </a:r>
            <a:r>
              <a:rPr lang="en-US" dirty="0"/>
              <a:t>, </a:t>
            </a:r>
            <a:r>
              <a:rPr lang="en-US" dirty="0" err="1"/>
              <a:t>tako</a:t>
            </a:r>
            <a:r>
              <a:rPr lang="en-US" dirty="0"/>
              <a:t> da je </a:t>
            </a:r>
            <a:r>
              <a:rPr lang="en-US" dirty="0" err="1"/>
              <a:t>njihova</a:t>
            </a:r>
            <a:r>
              <a:rPr lang="en-US" dirty="0"/>
              <a:t> </a:t>
            </a:r>
            <a:r>
              <a:rPr lang="en-US" dirty="0" err="1"/>
              <a:t>vrijednost</a:t>
            </a:r>
            <a:r>
              <a:rPr lang="en-US" dirty="0"/>
              <a:t> </a:t>
            </a:r>
            <a:r>
              <a:rPr lang="en-US" dirty="0" err="1"/>
              <a:t>utvrđena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godišnjem</a:t>
            </a:r>
            <a:r>
              <a:rPr lang="en-US" dirty="0"/>
              <a:t> </a:t>
            </a:r>
            <a:r>
              <a:rPr lang="en-US" dirty="0" err="1"/>
              <a:t>nivou</a:t>
            </a:r>
            <a:r>
              <a:rPr lang="en-US" dirty="0"/>
              <a:t> od </a:t>
            </a:r>
            <a:r>
              <a:rPr lang="en-US" dirty="0" err="1"/>
              <a:t>oko</a:t>
            </a:r>
            <a:r>
              <a:rPr lang="en-US" dirty="0"/>
              <a:t> 17.000 EUR. </a:t>
            </a:r>
            <a:endParaRPr lang="sr-Latn-ME" dirty="0"/>
          </a:p>
          <a:p>
            <a:r>
              <a:rPr lang="sr-Latn-ME" dirty="0"/>
              <a:t>- </a:t>
            </a:r>
            <a:r>
              <a:rPr lang="en-US" dirty="0" err="1">
                <a:solidFill>
                  <a:srgbClr val="FF0000"/>
                </a:solidFill>
              </a:rPr>
              <a:t>Troškovi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knjigovodstvenih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usluga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/>
              <a:t>obuhvataju</a:t>
            </a:r>
            <a:r>
              <a:rPr lang="en-US" dirty="0"/>
              <a:t> </a:t>
            </a:r>
            <a:r>
              <a:rPr lang="en-US" dirty="0" err="1"/>
              <a:t>izdatke</a:t>
            </a:r>
            <a:r>
              <a:rPr lang="en-US" dirty="0"/>
              <a:t> </a:t>
            </a:r>
            <a:r>
              <a:rPr lang="en-US" dirty="0" err="1"/>
              <a:t>potrebne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vođenje</a:t>
            </a:r>
            <a:r>
              <a:rPr lang="en-US" dirty="0"/>
              <a:t> </a:t>
            </a:r>
            <a:r>
              <a:rPr lang="en-US" dirty="0" err="1"/>
              <a:t>poslovnih</a:t>
            </a:r>
            <a:r>
              <a:rPr lang="en-US" dirty="0"/>
              <a:t> </a:t>
            </a:r>
            <a:r>
              <a:rPr lang="en-US" dirty="0" err="1"/>
              <a:t>knjiga</a:t>
            </a:r>
            <a:r>
              <a:rPr lang="en-US" dirty="0"/>
              <a:t>, </a:t>
            </a:r>
            <a:r>
              <a:rPr lang="en-US" dirty="0" err="1"/>
              <a:t>obračun</a:t>
            </a:r>
            <a:r>
              <a:rPr lang="en-US" dirty="0"/>
              <a:t> </a:t>
            </a:r>
            <a:r>
              <a:rPr lang="en-US" dirty="0" err="1"/>
              <a:t>poreza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pripremu</a:t>
            </a:r>
            <a:r>
              <a:rPr lang="en-US" dirty="0"/>
              <a:t> </a:t>
            </a:r>
            <a:r>
              <a:rPr lang="en-US" dirty="0" err="1"/>
              <a:t>finansijskih</a:t>
            </a:r>
            <a:r>
              <a:rPr lang="en-US" dirty="0"/>
              <a:t> </a:t>
            </a:r>
            <a:r>
              <a:rPr lang="en-US" dirty="0" err="1"/>
              <a:t>izvještaja</a:t>
            </a:r>
            <a:r>
              <a:rPr lang="en-US" dirty="0"/>
              <a:t>.  </a:t>
            </a:r>
            <a:r>
              <a:rPr lang="en-US" dirty="0" err="1"/>
              <a:t>Prosječna</a:t>
            </a:r>
            <a:r>
              <a:rPr lang="en-US" dirty="0"/>
              <a:t> c</a:t>
            </a:r>
            <a:r>
              <a:rPr lang="sr-Latn-ME" dirty="0"/>
              <a:t>ij</a:t>
            </a:r>
            <a:r>
              <a:rPr lang="en-US" dirty="0" err="1"/>
              <a:t>ena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ove</a:t>
            </a:r>
            <a:r>
              <a:rPr lang="en-US" dirty="0"/>
              <a:t> </a:t>
            </a:r>
            <a:r>
              <a:rPr lang="en-US" dirty="0" err="1"/>
              <a:t>usluge</a:t>
            </a:r>
            <a:r>
              <a:rPr lang="en-US" dirty="0"/>
              <a:t> </a:t>
            </a:r>
            <a:r>
              <a:rPr lang="en-US" dirty="0" err="1"/>
              <a:t>iznosi</a:t>
            </a:r>
            <a:r>
              <a:rPr lang="en-US" dirty="0"/>
              <a:t> </a:t>
            </a:r>
            <a:r>
              <a:rPr lang="en-US" dirty="0" err="1"/>
              <a:t>oko</a:t>
            </a:r>
            <a:r>
              <a:rPr lang="en-US" dirty="0"/>
              <a:t> 300 EUR </a:t>
            </a:r>
            <a:r>
              <a:rPr lang="en-US" dirty="0" err="1"/>
              <a:t>mjesečno</a:t>
            </a:r>
            <a:r>
              <a:rPr lang="en-US" dirty="0"/>
              <a:t>, </a:t>
            </a:r>
            <a:r>
              <a:rPr lang="en-US" dirty="0" err="1"/>
              <a:t>odnosno</a:t>
            </a:r>
            <a:r>
              <a:rPr lang="en-US" dirty="0"/>
              <a:t> 3.600 EUR </a:t>
            </a:r>
            <a:r>
              <a:rPr lang="en-US" dirty="0" err="1"/>
              <a:t>godišnje</a:t>
            </a:r>
            <a:r>
              <a:rPr lang="en-US" dirty="0"/>
              <a:t>.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5492237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82324024"/>
              </p:ext>
            </p:extLst>
          </p:nvPr>
        </p:nvGraphicFramePr>
        <p:xfrm>
          <a:off x="1061883" y="1946783"/>
          <a:ext cx="9129251" cy="395994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1634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658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711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 err="1">
                          <a:effectLst/>
                        </a:rPr>
                        <a:t>Vrsta</a:t>
                      </a:r>
                      <a:r>
                        <a:rPr lang="en-US" sz="1500" dirty="0">
                          <a:effectLst/>
                        </a:rPr>
                        <a:t> </a:t>
                      </a:r>
                      <a:r>
                        <a:rPr lang="en-US" sz="1500" dirty="0" err="1">
                          <a:effectLst/>
                        </a:rPr>
                        <a:t>troškova</a:t>
                      </a:r>
                      <a:endParaRPr lang="en-GB" sz="15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Iznos (EUR)</a:t>
                      </a:r>
                      <a:endParaRPr lang="en-GB" sz="15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711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 err="1">
                          <a:effectLst/>
                        </a:rPr>
                        <a:t>Troškovi</a:t>
                      </a:r>
                      <a:r>
                        <a:rPr lang="en-US" sz="1500" dirty="0">
                          <a:effectLst/>
                        </a:rPr>
                        <a:t> </a:t>
                      </a:r>
                      <a:r>
                        <a:rPr lang="en-US" sz="1500" dirty="0" err="1">
                          <a:effectLst/>
                        </a:rPr>
                        <a:t>nabavke</a:t>
                      </a:r>
                      <a:r>
                        <a:rPr lang="en-US" sz="1500" dirty="0">
                          <a:effectLst/>
                        </a:rPr>
                        <a:t> </a:t>
                      </a:r>
                      <a:r>
                        <a:rPr lang="en-US" sz="1500" dirty="0" err="1">
                          <a:effectLst/>
                        </a:rPr>
                        <a:t>i</a:t>
                      </a:r>
                      <a:r>
                        <a:rPr lang="en-US" sz="1500" dirty="0">
                          <a:effectLst/>
                        </a:rPr>
                        <a:t> </a:t>
                      </a:r>
                      <a:r>
                        <a:rPr lang="en-US" sz="1500" dirty="0" err="1">
                          <a:effectLst/>
                        </a:rPr>
                        <a:t>korišćenja</a:t>
                      </a:r>
                      <a:r>
                        <a:rPr lang="en-US" sz="1500" dirty="0">
                          <a:effectLst/>
                        </a:rPr>
                        <a:t> </a:t>
                      </a:r>
                      <a:r>
                        <a:rPr lang="en-US" sz="1500" dirty="0" err="1">
                          <a:effectLst/>
                        </a:rPr>
                        <a:t>sirovina</a:t>
                      </a:r>
                      <a:r>
                        <a:rPr lang="en-US" sz="1500" dirty="0">
                          <a:effectLst/>
                        </a:rPr>
                        <a:t> </a:t>
                      </a:r>
                      <a:r>
                        <a:rPr lang="en-US" sz="1500" dirty="0" err="1">
                          <a:effectLst/>
                        </a:rPr>
                        <a:t>i</a:t>
                      </a:r>
                      <a:r>
                        <a:rPr lang="en-US" sz="1500" dirty="0">
                          <a:effectLst/>
                        </a:rPr>
                        <a:t> </a:t>
                      </a:r>
                      <a:r>
                        <a:rPr lang="en-US" sz="1500" dirty="0" err="1">
                          <a:effectLst/>
                        </a:rPr>
                        <a:t>materijala</a:t>
                      </a:r>
                      <a:endParaRPr lang="en-GB" sz="15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</a:rPr>
                        <a:t>281.520</a:t>
                      </a:r>
                      <a:endParaRPr lang="en-GB" sz="15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4919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 err="1">
                          <a:effectLst/>
                        </a:rPr>
                        <a:t>Troškovi</a:t>
                      </a:r>
                      <a:r>
                        <a:rPr lang="en-US" sz="1500" dirty="0">
                          <a:effectLst/>
                        </a:rPr>
                        <a:t> </a:t>
                      </a:r>
                      <a:r>
                        <a:rPr lang="en-US" sz="1500" dirty="0" err="1">
                          <a:effectLst/>
                        </a:rPr>
                        <a:t>električne</a:t>
                      </a:r>
                      <a:r>
                        <a:rPr lang="en-US" sz="1500" dirty="0">
                          <a:effectLst/>
                        </a:rPr>
                        <a:t> </a:t>
                      </a:r>
                      <a:r>
                        <a:rPr lang="en-US" sz="1500" dirty="0" err="1">
                          <a:effectLst/>
                        </a:rPr>
                        <a:t>energije</a:t>
                      </a:r>
                      <a:r>
                        <a:rPr lang="en-US" sz="1500" dirty="0">
                          <a:effectLst/>
                        </a:rPr>
                        <a:t>, </a:t>
                      </a:r>
                      <a:r>
                        <a:rPr lang="en-US" sz="1500" dirty="0" err="1">
                          <a:effectLst/>
                        </a:rPr>
                        <a:t>vode</a:t>
                      </a:r>
                      <a:r>
                        <a:rPr lang="en-US" sz="1500" dirty="0">
                          <a:effectLst/>
                        </a:rPr>
                        <a:t>, </a:t>
                      </a:r>
                      <a:r>
                        <a:rPr lang="en-US" sz="1500" dirty="0" err="1">
                          <a:effectLst/>
                        </a:rPr>
                        <a:t>upravljanja</a:t>
                      </a:r>
                      <a:r>
                        <a:rPr lang="en-US" sz="1500" dirty="0">
                          <a:effectLst/>
                        </a:rPr>
                        <a:t> </a:t>
                      </a:r>
                      <a:r>
                        <a:rPr lang="en-US" sz="1500" dirty="0" err="1">
                          <a:effectLst/>
                        </a:rPr>
                        <a:t>otpadom</a:t>
                      </a:r>
                      <a:r>
                        <a:rPr lang="en-US" sz="1500" dirty="0">
                          <a:effectLst/>
                        </a:rPr>
                        <a:t> </a:t>
                      </a:r>
                      <a:r>
                        <a:rPr lang="en-US" sz="1500" dirty="0" err="1">
                          <a:effectLst/>
                        </a:rPr>
                        <a:t>i</a:t>
                      </a:r>
                      <a:r>
                        <a:rPr lang="en-US" sz="1500" dirty="0">
                          <a:effectLst/>
                        </a:rPr>
                        <a:t> </a:t>
                      </a:r>
                      <a:r>
                        <a:rPr lang="en-US" sz="1500" dirty="0" err="1">
                          <a:effectLst/>
                        </a:rPr>
                        <a:t>ostalih</a:t>
                      </a:r>
                      <a:r>
                        <a:rPr lang="en-US" sz="1500" dirty="0">
                          <a:effectLst/>
                        </a:rPr>
                        <a:t> </a:t>
                      </a:r>
                      <a:r>
                        <a:rPr lang="en-US" sz="1500" dirty="0" err="1">
                          <a:effectLst/>
                        </a:rPr>
                        <a:t>komunalnih</a:t>
                      </a:r>
                      <a:r>
                        <a:rPr lang="en-US" sz="1500" dirty="0">
                          <a:effectLst/>
                        </a:rPr>
                        <a:t> </a:t>
                      </a:r>
                      <a:r>
                        <a:rPr lang="en-US" sz="1500" dirty="0" err="1">
                          <a:effectLst/>
                        </a:rPr>
                        <a:t>usluga</a:t>
                      </a:r>
                      <a:endParaRPr lang="en-GB" sz="15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</a:rPr>
                        <a:t>14.000</a:t>
                      </a:r>
                      <a:endParaRPr lang="en-GB" sz="15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711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 err="1">
                          <a:effectLst/>
                        </a:rPr>
                        <a:t>Troškovi</a:t>
                      </a:r>
                      <a:r>
                        <a:rPr lang="en-US" sz="1500" dirty="0">
                          <a:effectLst/>
                        </a:rPr>
                        <a:t> </a:t>
                      </a:r>
                      <a:r>
                        <a:rPr lang="en-US" sz="1500" dirty="0" err="1">
                          <a:effectLst/>
                        </a:rPr>
                        <a:t>zarada</a:t>
                      </a:r>
                      <a:endParaRPr lang="en-GB" sz="15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</a:rPr>
                        <a:t>212.400</a:t>
                      </a:r>
                      <a:endParaRPr lang="en-GB" sz="15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711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 err="1">
                          <a:effectLst/>
                        </a:rPr>
                        <a:t>Troškovi</a:t>
                      </a:r>
                      <a:r>
                        <a:rPr lang="en-US" sz="1500" dirty="0">
                          <a:effectLst/>
                        </a:rPr>
                        <a:t> </a:t>
                      </a:r>
                      <a:r>
                        <a:rPr lang="en-US" sz="1500" dirty="0" err="1">
                          <a:effectLst/>
                        </a:rPr>
                        <a:t>održavanja</a:t>
                      </a:r>
                      <a:r>
                        <a:rPr lang="en-US" sz="1500" dirty="0">
                          <a:effectLst/>
                        </a:rPr>
                        <a:t> </a:t>
                      </a:r>
                      <a:r>
                        <a:rPr lang="en-US" sz="1500" dirty="0" err="1">
                          <a:effectLst/>
                        </a:rPr>
                        <a:t>opreme</a:t>
                      </a:r>
                      <a:endParaRPr lang="en-GB" sz="15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</a:rPr>
                        <a:t>3.800</a:t>
                      </a:r>
                      <a:endParaRPr lang="en-GB" sz="15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711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 err="1">
                          <a:effectLst/>
                        </a:rPr>
                        <a:t>Troškovi</a:t>
                      </a:r>
                      <a:r>
                        <a:rPr lang="en-US" sz="1500" dirty="0">
                          <a:effectLst/>
                        </a:rPr>
                        <a:t> </a:t>
                      </a:r>
                      <a:r>
                        <a:rPr lang="en-US" sz="1500" dirty="0" err="1">
                          <a:effectLst/>
                        </a:rPr>
                        <a:t>kontrole</a:t>
                      </a:r>
                      <a:r>
                        <a:rPr lang="en-US" sz="1500" dirty="0">
                          <a:effectLst/>
                        </a:rPr>
                        <a:t> </a:t>
                      </a:r>
                      <a:r>
                        <a:rPr lang="en-US" sz="1500" dirty="0" err="1">
                          <a:effectLst/>
                        </a:rPr>
                        <a:t>kvaliteta</a:t>
                      </a:r>
                      <a:r>
                        <a:rPr lang="en-US" sz="1500" dirty="0">
                          <a:effectLst/>
                        </a:rPr>
                        <a:t> </a:t>
                      </a:r>
                      <a:r>
                        <a:rPr lang="en-US" sz="1500" dirty="0" err="1">
                          <a:effectLst/>
                        </a:rPr>
                        <a:t>i</a:t>
                      </a:r>
                      <a:r>
                        <a:rPr lang="en-US" sz="1500" dirty="0">
                          <a:effectLst/>
                        </a:rPr>
                        <a:t> </a:t>
                      </a:r>
                      <a:r>
                        <a:rPr lang="en-US" sz="1500" dirty="0" err="1">
                          <a:effectLst/>
                        </a:rPr>
                        <a:t>atestiranja</a:t>
                      </a:r>
                      <a:r>
                        <a:rPr lang="en-US" sz="1500" dirty="0">
                          <a:effectLst/>
                        </a:rPr>
                        <a:t> </a:t>
                      </a:r>
                      <a:r>
                        <a:rPr lang="en-US" sz="1500" dirty="0" err="1">
                          <a:effectLst/>
                        </a:rPr>
                        <a:t>proizvoda</a:t>
                      </a:r>
                      <a:endParaRPr lang="en-GB" sz="15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</a:rPr>
                        <a:t>240.000</a:t>
                      </a:r>
                      <a:endParaRPr lang="en-GB" sz="15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9711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 err="1">
                          <a:effectLst/>
                        </a:rPr>
                        <a:t>Troškovi</a:t>
                      </a:r>
                      <a:r>
                        <a:rPr lang="en-US" sz="1500" dirty="0">
                          <a:effectLst/>
                        </a:rPr>
                        <a:t> </a:t>
                      </a:r>
                      <a:r>
                        <a:rPr lang="en-US" sz="1500" dirty="0" err="1">
                          <a:effectLst/>
                        </a:rPr>
                        <a:t>marketinga</a:t>
                      </a:r>
                      <a:endParaRPr lang="en-GB" sz="15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</a:rPr>
                        <a:t>17.000</a:t>
                      </a:r>
                      <a:endParaRPr lang="en-GB" sz="15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9711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 err="1">
                          <a:effectLst/>
                        </a:rPr>
                        <a:t>Troškovi</a:t>
                      </a:r>
                      <a:r>
                        <a:rPr lang="en-US" sz="1500" dirty="0">
                          <a:effectLst/>
                        </a:rPr>
                        <a:t> </a:t>
                      </a:r>
                      <a:r>
                        <a:rPr lang="en-US" sz="1500" dirty="0" err="1">
                          <a:effectLst/>
                        </a:rPr>
                        <a:t>knjigovodstvenih</a:t>
                      </a:r>
                      <a:r>
                        <a:rPr lang="en-US" sz="1500" dirty="0">
                          <a:effectLst/>
                        </a:rPr>
                        <a:t> </a:t>
                      </a:r>
                      <a:r>
                        <a:rPr lang="en-US" sz="1500" dirty="0" err="1">
                          <a:effectLst/>
                        </a:rPr>
                        <a:t>usluga</a:t>
                      </a:r>
                      <a:endParaRPr lang="en-GB" sz="15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</a:rPr>
                        <a:t>3.600</a:t>
                      </a:r>
                      <a:endParaRPr lang="en-GB" sz="15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785232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 err="1">
                          <a:effectLst/>
                        </a:rPr>
                        <a:t>Ukupno</a:t>
                      </a:r>
                      <a:endParaRPr lang="en-GB" sz="15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</a:rPr>
                        <a:t>772.320</a:t>
                      </a:r>
                      <a:endParaRPr lang="en-GB" sz="15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2315497" y="699286"/>
            <a:ext cx="7997846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Tabela</a:t>
            </a:r>
            <a:r>
              <a:rPr kumimoji="0" lang="en-US" altLang="zh-CN" sz="2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 1.3. </a:t>
            </a:r>
            <a:r>
              <a:rPr kumimoji="0" lang="en-US" altLang="zh-CN" sz="2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Rekapitulacija</a:t>
            </a:r>
            <a:r>
              <a:rPr kumimoji="0" lang="en-US" altLang="zh-CN" sz="2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en-US" altLang="zh-CN" sz="2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operativnih</a:t>
            </a:r>
            <a:r>
              <a:rPr kumimoji="0" lang="en-US" altLang="zh-CN" sz="2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en-US" altLang="zh-CN" sz="2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troškova</a:t>
            </a:r>
            <a:endParaRPr kumimoji="0" lang="en-GB" altLang="zh-CN" sz="2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zh-CN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250089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65163762"/>
              </p:ext>
            </p:extLst>
          </p:nvPr>
        </p:nvGraphicFramePr>
        <p:xfrm>
          <a:off x="1047137" y="1371600"/>
          <a:ext cx="9424219" cy="371659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956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35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173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3824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6429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1780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1574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33969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06188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490587"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 err="1">
                          <a:effectLst/>
                        </a:rPr>
                        <a:t>Godina</a:t>
                      </a:r>
                      <a:endParaRPr lang="en-GB" sz="15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dirty="0" err="1">
                          <a:solidFill>
                            <a:schemeClr val="tx1"/>
                          </a:solidFill>
                          <a:effectLst/>
                        </a:rPr>
                        <a:t>Troškovi</a:t>
                      </a:r>
                      <a:endParaRPr lang="en-GB" sz="15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dirty="0" err="1">
                          <a:solidFill>
                            <a:schemeClr val="tx1"/>
                          </a:solidFill>
                          <a:effectLst/>
                        </a:rPr>
                        <a:t>Komunalni</a:t>
                      </a:r>
                      <a:endParaRPr lang="en-GB" sz="15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dirty="0" err="1">
                          <a:solidFill>
                            <a:schemeClr val="tx1"/>
                          </a:solidFill>
                          <a:effectLst/>
                        </a:rPr>
                        <a:t>Troškovi</a:t>
                      </a:r>
                      <a:endParaRPr lang="en-GB" sz="15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dirty="0" err="1">
                          <a:solidFill>
                            <a:schemeClr val="tx1"/>
                          </a:solidFill>
                          <a:effectLst/>
                        </a:rPr>
                        <a:t>Troškovi</a:t>
                      </a:r>
                      <a:endParaRPr lang="en-GB" sz="15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>
                          <a:solidFill>
                            <a:schemeClr val="tx1"/>
                          </a:solidFill>
                          <a:effectLst/>
                        </a:rPr>
                        <a:t>Troškovi</a:t>
                      </a:r>
                      <a:endParaRPr lang="en-GB" sz="1500" b="1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>
                          <a:solidFill>
                            <a:schemeClr val="tx1"/>
                          </a:solidFill>
                          <a:effectLst/>
                        </a:rPr>
                        <a:t>Troškovi</a:t>
                      </a:r>
                      <a:endParaRPr lang="en-GB" sz="1500" b="1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>
                          <a:solidFill>
                            <a:schemeClr val="tx1"/>
                          </a:solidFill>
                          <a:effectLst/>
                        </a:rPr>
                        <a:t>Troškovi</a:t>
                      </a:r>
                      <a:endParaRPr lang="en-GB" sz="1500" b="1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>
                          <a:solidFill>
                            <a:schemeClr val="tx1"/>
                          </a:solidFill>
                          <a:effectLst/>
                        </a:rPr>
                        <a:t>Ukupno</a:t>
                      </a:r>
                      <a:endParaRPr lang="en-GB" sz="1500" b="1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5328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dirty="0" err="1">
                          <a:solidFill>
                            <a:schemeClr val="tx1"/>
                          </a:solidFill>
                          <a:effectLst/>
                        </a:rPr>
                        <a:t>materijala</a:t>
                      </a:r>
                      <a:endParaRPr lang="en-GB" sz="15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dirty="0" err="1">
                          <a:solidFill>
                            <a:schemeClr val="tx1"/>
                          </a:solidFill>
                          <a:effectLst/>
                        </a:rPr>
                        <a:t>troškovi</a:t>
                      </a:r>
                      <a:endParaRPr lang="en-GB" sz="15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dirty="0" err="1">
                          <a:solidFill>
                            <a:schemeClr val="tx1"/>
                          </a:solidFill>
                          <a:effectLst/>
                        </a:rPr>
                        <a:t>zarada</a:t>
                      </a:r>
                      <a:endParaRPr lang="en-GB" sz="15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dirty="0" err="1">
                          <a:solidFill>
                            <a:schemeClr val="tx1"/>
                          </a:solidFill>
                          <a:effectLst/>
                        </a:rPr>
                        <a:t>održavanja</a:t>
                      </a:r>
                      <a:endParaRPr lang="en-GB" sz="15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dirty="0" err="1">
                          <a:solidFill>
                            <a:schemeClr val="tx1"/>
                          </a:solidFill>
                          <a:effectLst/>
                        </a:rPr>
                        <a:t>kontrole</a:t>
                      </a:r>
                      <a:endParaRPr lang="en-GB" sz="15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dirty="0" err="1">
                          <a:solidFill>
                            <a:schemeClr val="tx1"/>
                          </a:solidFill>
                          <a:effectLst/>
                        </a:rPr>
                        <a:t>marketinga</a:t>
                      </a:r>
                      <a:endParaRPr lang="en-GB" sz="15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ME" sz="15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knjigovodstva</a:t>
                      </a:r>
                      <a:endParaRPr lang="en-GB" sz="15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dirty="0" err="1">
                          <a:solidFill>
                            <a:schemeClr val="tx1"/>
                          </a:solidFill>
                          <a:effectLst/>
                        </a:rPr>
                        <a:t>troškovi</a:t>
                      </a:r>
                      <a:endParaRPr lang="en-GB" sz="15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615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2026</a:t>
                      </a:r>
                      <a:endParaRPr lang="en-GB" sz="15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</a:rPr>
                        <a:t>281.520</a:t>
                      </a:r>
                      <a:endParaRPr lang="en-GB" sz="15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</a:rPr>
                        <a:t>14.000</a:t>
                      </a:r>
                      <a:endParaRPr lang="en-GB" sz="15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212.400</a:t>
                      </a:r>
                      <a:endParaRPr lang="en-GB" sz="15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3.800</a:t>
                      </a:r>
                      <a:endParaRPr lang="en-GB" sz="15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</a:rPr>
                        <a:t>240.000</a:t>
                      </a:r>
                      <a:endParaRPr lang="en-GB" sz="15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17.000</a:t>
                      </a:r>
                      <a:endParaRPr lang="en-GB" sz="15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3.600</a:t>
                      </a:r>
                      <a:endParaRPr lang="en-GB" sz="15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</a:rPr>
                        <a:t>772.320</a:t>
                      </a:r>
                      <a:endParaRPr lang="en-GB" sz="15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615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2027</a:t>
                      </a:r>
                      <a:endParaRPr lang="en-GB" sz="15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</a:rPr>
                        <a:t>290.247</a:t>
                      </a:r>
                      <a:endParaRPr lang="en-GB" sz="15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</a:rPr>
                        <a:t>14.434</a:t>
                      </a:r>
                      <a:endParaRPr lang="en-GB" sz="15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</a:rPr>
                        <a:t>218.984</a:t>
                      </a:r>
                      <a:endParaRPr lang="en-GB" sz="15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3.918</a:t>
                      </a:r>
                      <a:endParaRPr lang="en-GB" sz="15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247.440</a:t>
                      </a:r>
                      <a:endParaRPr lang="en-GB" sz="15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17.527</a:t>
                      </a:r>
                      <a:endParaRPr lang="en-GB" sz="15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3.712</a:t>
                      </a:r>
                      <a:endParaRPr lang="en-GB" sz="15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796.262</a:t>
                      </a:r>
                      <a:endParaRPr lang="en-GB" sz="15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615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2028</a:t>
                      </a:r>
                      <a:endParaRPr lang="en-GB" sz="15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299.535</a:t>
                      </a:r>
                      <a:endParaRPr lang="en-GB" sz="15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14.896</a:t>
                      </a:r>
                      <a:endParaRPr lang="en-GB" sz="15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</a:rPr>
                        <a:t>225.992</a:t>
                      </a:r>
                      <a:endParaRPr lang="en-GB" sz="15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</a:rPr>
                        <a:t>4.043</a:t>
                      </a:r>
                      <a:endParaRPr lang="en-GB" sz="15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</a:rPr>
                        <a:t>255.358</a:t>
                      </a:r>
                      <a:endParaRPr lang="en-GB" sz="15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18.088</a:t>
                      </a:r>
                      <a:endParaRPr lang="en-GB" sz="15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3.830</a:t>
                      </a:r>
                      <a:endParaRPr lang="en-GB" sz="15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821.742</a:t>
                      </a:r>
                      <a:endParaRPr lang="en-GB" sz="15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615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2029</a:t>
                      </a:r>
                      <a:endParaRPr lang="en-GB" sz="15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308.521</a:t>
                      </a:r>
                      <a:endParaRPr lang="en-GB" sz="15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15.343</a:t>
                      </a:r>
                      <a:endParaRPr lang="en-GB" sz="15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232.772</a:t>
                      </a:r>
                      <a:endParaRPr lang="en-GB" sz="15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</a:rPr>
                        <a:t>4.164</a:t>
                      </a:r>
                      <a:endParaRPr lang="en-GB" sz="15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</a:rPr>
                        <a:t>263.019</a:t>
                      </a:r>
                      <a:endParaRPr lang="en-GB" sz="15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18.630</a:t>
                      </a:r>
                      <a:endParaRPr lang="en-GB" sz="15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3.945</a:t>
                      </a:r>
                      <a:endParaRPr lang="en-GB" sz="15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846.395</a:t>
                      </a:r>
                      <a:endParaRPr lang="en-GB" sz="15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615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2030</a:t>
                      </a:r>
                      <a:endParaRPr lang="en-GB" sz="15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317.777</a:t>
                      </a:r>
                      <a:endParaRPr lang="en-GB" sz="15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15.803</a:t>
                      </a:r>
                      <a:endParaRPr lang="en-GB" sz="15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239.755</a:t>
                      </a:r>
                      <a:endParaRPr lang="en-GB" sz="15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4.289</a:t>
                      </a:r>
                      <a:endParaRPr lang="en-GB" sz="15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270.909</a:t>
                      </a:r>
                      <a:endParaRPr lang="en-GB" sz="15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</a:rPr>
                        <a:t>19.189</a:t>
                      </a:r>
                      <a:endParaRPr lang="en-GB" sz="15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4.064</a:t>
                      </a:r>
                      <a:endParaRPr lang="en-GB" sz="15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871.786</a:t>
                      </a:r>
                      <a:endParaRPr lang="en-GB" sz="15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4615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2031</a:t>
                      </a:r>
                      <a:endParaRPr lang="en-GB" sz="15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327.310</a:t>
                      </a:r>
                      <a:endParaRPr lang="en-GB" sz="15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16.277</a:t>
                      </a:r>
                      <a:endParaRPr lang="en-GB" sz="15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246.947</a:t>
                      </a:r>
                      <a:endParaRPr lang="en-GB" sz="15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4.418</a:t>
                      </a:r>
                      <a:endParaRPr lang="en-GB" sz="15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279.037</a:t>
                      </a:r>
                      <a:endParaRPr lang="en-GB" sz="15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</a:rPr>
                        <a:t>19.765</a:t>
                      </a:r>
                      <a:endParaRPr lang="en-GB" sz="15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</a:rPr>
                        <a:t>4.186</a:t>
                      </a:r>
                      <a:endParaRPr lang="en-GB" sz="15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897.940</a:t>
                      </a:r>
                      <a:endParaRPr lang="en-GB" sz="15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4615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2032</a:t>
                      </a:r>
                      <a:endParaRPr lang="en-GB" sz="15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337.129</a:t>
                      </a:r>
                      <a:endParaRPr lang="en-GB" sz="15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16.765</a:t>
                      </a:r>
                      <a:endParaRPr lang="en-GB" sz="15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254.356</a:t>
                      </a:r>
                      <a:endParaRPr lang="en-GB" sz="15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4.551</a:t>
                      </a:r>
                      <a:endParaRPr lang="en-GB" sz="15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287.408</a:t>
                      </a:r>
                      <a:endParaRPr lang="en-GB" sz="15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</a:rPr>
                        <a:t>20.358</a:t>
                      </a:r>
                      <a:endParaRPr lang="en-GB" sz="15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</a:rPr>
                        <a:t>4.311</a:t>
                      </a:r>
                      <a:endParaRPr lang="en-GB" sz="15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</a:rPr>
                        <a:t>924.878</a:t>
                      </a:r>
                      <a:endParaRPr lang="en-GB" sz="15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4615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2033</a:t>
                      </a:r>
                      <a:endParaRPr lang="en-GB" sz="15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347.243</a:t>
                      </a:r>
                      <a:endParaRPr lang="en-GB" sz="15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17.268</a:t>
                      </a:r>
                      <a:endParaRPr lang="en-GB" sz="15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261.987</a:t>
                      </a:r>
                      <a:endParaRPr lang="en-GB" sz="15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4.687</a:t>
                      </a:r>
                      <a:endParaRPr lang="en-GB" sz="15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296.030</a:t>
                      </a:r>
                      <a:endParaRPr lang="en-GB" sz="15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</a:rPr>
                        <a:t>20.969</a:t>
                      </a:r>
                      <a:endParaRPr lang="en-GB" sz="15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</a:rPr>
                        <a:t>4.440</a:t>
                      </a:r>
                      <a:endParaRPr lang="en-GB" sz="15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</a:rPr>
                        <a:t>952.625</a:t>
                      </a:r>
                      <a:endParaRPr lang="en-GB" sz="15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4615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2034</a:t>
                      </a:r>
                      <a:endParaRPr lang="en-GB" sz="15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357.660</a:t>
                      </a:r>
                      <a:endParaRPr lang="en-GB" sz="15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17.786</a:t>
                      </a:r>
                      <a:endParaRPr lang="en-GB" sz="15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269.846</a:t>
                      </a:r>
                      <a:endParaRPr lang="en-GB" sz="15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4.828</a:t>
                      </a:r>
                      <a:endParaRPr lang="en-GB" sz="15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304.911</a:t>
                      </a:r>
                      <a:endParaRPr lang="en-GB" sz="15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21.598</a:t>
                      </a:r>
                      <a:endParaRPr lang="en-GB" sz="15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</a:rPr>
                        <a:t>4.574</a:t>
                      </a:r>
                      <a:endParaRPr lang="en-GB" sz="15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</a:rPr>
                        <a:t>981.203</a:t>
                      </a:r>
                      <a:endParaRPr lang="en-GB" sz="15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50532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</a:rPr>
                        <a:t>2035</a:t>
                      </a:r>
                      <a:endParaRPr lang="en-GB" sz="15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</a:rPr>
                        <a:t>368.390</a:t>
                      </a:r>
                      <a:endParaRPr lang="en-GB" sz="15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</a:rPr>
                        <a:t>18.320</a:t>
                      </a:r>
                      <a:endParaRPr lang="en-GB" sz="15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</a:rPr>
                        <a:t>277.942</a:t>
                      </a:r>
                      <a:endParaRPr lang="en-GB" sz="15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</a:rPr>
                        <a:t>4.973</a:t>
                      </a:r>
                      <a:endParaRPr lang="en-GB" sz="15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</a:rPr>
                        <a:t>314.058</a:t>
                      </a:r>
                      <a:endParaRPr lang="en-GB" sz="15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</a:rPr>
                        <a:t>22.246</a:t>
                      </a:r>
                      <a:endParaRPr lang="en-GB" sz="15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</a:rPr>
                        <a:t>4.711</a:t>
                      </a:r>
                      <a:endParaRPr lang="en-GB" sz="15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</a:rPr>
                        <a:t>1.010.639</a:t>
                      </a:r>
                      <a:endParaRPr lang="en-GB" sz="15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659194" y="677163"/>
            <a:ext cx="8654933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zh-CN" sz="2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Tabela 1.4. Projekcija operativnih troškova</a:t>
            </a:r>
            <a:r>
              <a:rPr kumimoji="0" lang="sr-Latn-ME" altLang="zh-CN" sz="2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 2026. -2035.</a:t>
            </a:r>
            <a:r>
              <a:rPr kumimoji="0" lang="de-DE" altLang="zh-CN" sz="2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 (</a:t>
            </a:r>
            <a:r>
              <a:rPr kumimoji="0" lang="sr-Latn-ME" altLang="zh-CN" sz="2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u </a:t>
            </a:r>
            <a:r>
              <a:rPr kumimoji="0" lang="de-DE" altLang="zh-CN" sz="2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EUR)</a:t>
            </a:r>
            <a:endParaRPr kumimoji="0" lang="en-GB" altLang="zh-CN" sz="2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zh-CN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49942" y="5181504"/>
            <a:ext cx="12042058" cy="12464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1500" dirty="0" err="1">
                <a:latin typeface="Arial" panose="020B0604020202020204" pitchFamily="34" charset="0"/>
                <a:ea typeface="Times New Roman" panose="02020603050405020304" pitchFamily="18" charset="0"/>
              </a:rPr>
              <a:t>Operativni</a:t>
            </a:r>
            <a:r>
              <a:rPr lang="en-US" sz="15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500" dirty="0" err="1">
                <a:latin typeface="Arial" panose="020B0604020202020204" pitchFamily="34" charset="0"/>
                <a:ea typeface="Times New Roman" panose="02020603050405020304" pitchFamily="18" charset="0"/>
              </a:rPr>
              <a:t>troškovi</a:t>
            </a:r>
            <a:r>
              <a:rPr lang="en-US" sz="15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500" dirty="0" err="1">
                <a:latin typeface="Arial" panose="020B0604020202020204" pitchFamily="34" charset="0"/>
                <a:ea typeface="Times New Roman" panose="02020603050405020304" pitchFamily="18" charset="0"/>
              </a:rPr>
              <a:t>su</a:t>
            </a:r>
            <a:r>
              <a:rPr lang="en-US" sz="1500" dirty="0">
                <a:latin typeface="Arial" panose="020B0604020202020204" pitchFamily="34" charset="0"/>
                <a:ea typeface="Times New Roman" panose="02020603050405020304" pitchFamily="18" charset="0"/>
              </a:rPr>
              <a:t> u </a:t>
            </a:r>
            <a:r>
              <a:rPr lang="en-US" sz="1500" dirty="0" err="1">
                <a:latin typeface="Arial" panose="020B0604020202020204" pitchFamily="34" charset="0"/>
                <a:ea typeface="Times New Roman" panose="02020603050405020304" pitchFamily="18" charset="0"/>
              </a:rPr>
              <a:t>daljem</a:t>
            </a:r>
            <a:r>
              <a:rPr lang="en-US" sz="15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500" dirty="0" err="1">
                <a:latin typeface="Arial" panose="020B0604020202020204" pitchFamily="34" charset="0"/>
                <a:ea typeface="Times New Roman" panose="02020603050405020304" pitchFamily="18" charset="0"/>
              </a:rPr>
              <a:t>periodu</a:t>
            </a:r>
            <a:r>
              <a:rPr lang="en-US" sz="15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500" dirty="0" err="1">
                <a:latin typeface="Arial" panose="020B0604020202020204" pitchFamily="34" charset="0"/>
                <a:ea typeface="Times New Roman" panose="02020603050405020304" pitchFamily="18" charset="0"/>
              </a:rPr>
              <a:t>projekcije</a:t>
            </a:r>
            <a:r>
              <a:rPr lang="en-US" sz="15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500" dirty="0" err="1">
                <a:latin typeface="Arial" panose="020B0604020202020204" pitchFamily="34" charset="0"/>
                <a:ea typeface="Times New Roman" panose="02020603050405020304" pitchFamily="18" charset="0"/>
              </a:rPr>
              <a:t>uvećavani</a:t>
            </a:r>
            <a:r>
              <a:rPr lang="en-US" sz="15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500" dirty="0" err="1">
                <a:latin typeface="Arial" panose="020B0604020202020204" pitchFamily="34" charset="0"/>
                <a:ea typeface="Times New Roman" panose="02020603050405020304" pitchFamily="18" charset="0"/>
              </a:rPr>
              <a:t>sa</a:t>
            </a:r>
            <a:r>
              <a:rPr lang="en-US" sz="15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500" dirty="0" err="1">
                <a:latin typeface="Arial" panose="020B0604020202020204" pitchFamily="34" charset="0"/>
                <a:ea typeface="Times New Roman" panose="02020603050405020304" pitchFamily="18" charset="0"/>
              </a:rPr>
              <a:t>predviđenom</a:t>
            </a:r>
            <a:r>
              <a:rPr lang="en-US" sz="15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500" dirty="0" err="1">
                <a:latin typeface="Arial" panose="020B0604020202020204" pitchFamily="34" charset="0"/>
                <a:ea typeface="Times New Roman" panose="02020603050405020304" pitchFamily="18" charset="0"/>
              </a:rPr>
              <a:t>stopom</a:t>
            </a:r>
            <a:r>
              <a:rPr lang="en-US" sz="15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500" dirty="0" err="1">
                <a:latin typeface="Arial" panose="020B0604020202020204" pitchFamily="34" charset="0"/>
                <a:ea typeface="Times New Roman" panose="02020603050405020304" pitchFamily="18" charset="0"/>
              </a:rPr>
              <a:t>rasta</a:t>
            </a:r>
            <a:r>
              <a:rPr lang="en-US" sz="1500" dirty="0">
                <a:latin typeface="Arial" panose="020B0604020202020204" pitchFamily="34" charset="0"/>
                <a:ea typeface="Times New Roman" panose="02020603050405020304" pitchFamily="18" charset="0"/>
              </a:rPr>
              <a:t> BDP-a. </a:t>
            </a:r>
            <a:r>
              <a:rPr lang="en-US" sz="1500" dirty="0" err="1">
                <a:latin typeface="Arial" panose="020B0604020202020204" pitchFamily="34" charset="0"/>
                <a:ea typeface="Times New Roman" panose="02020603050405020304" pitchFamily="18" charset="0"/>
              </a:rPr>
              <a:t>Prema</a:t>
            </a:r>
            <a:r>
              <a:rPr lang="en-US" sz="15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500" dirty="0" err="1">
                <a:latin typeface="Arial" panose="020B0604020202020204" pitchFamily="34" charset="0"/>
                <a:ea typeface="Times New Roman" panose="02020603050405020304" pitchFamily="18" charset="0"/>
              </a:rPr>
              <a:t>određenim</a:t>
            </a:r>
            <a:r>
              <a:rPr lang="en-US" sz="15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500" dirty="0" err="1">
                <a:latin typeface="Arial" panose="020B0604020202020204" pitchFamily="34" charset="0"/>
                <a:ea typeface="Times New Roman" panose="02020603050405020304" pitchFamily="18" charset="0"/>
              </a:rPr>
              <a:t>procjenama</a:t>
            </a:r>
            <a:r>
              <a:rPr lang="en-US" sz="15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500" dirty="0" err="1">
                <a:latin typeface="Arial" panose="020B0604020202020204" pitchFamily="34" charset="0"/>
                <a:ea typeface="Times New Roman" panose="02020603050405020304" pitchFamily="18" charset="0"/>
              </a:rPr>
              <a:t>relevantnih</a:t>
            </a:r>
            <a:r>
              <a:rPr lang="en-US" sz="15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500" dirty="0" err="1">
                <a:latin typeface="Arial" panose="020B0604020202020204" pitchFamily="34" charset="0"/>
                <a:ea typeface="Times New Roman" panose="02020603050405020304" pitchFamily="18" charset="0"/>
              </a:rPr>
              <a:t>instanci</a:t>
            </a:r>
            <a:r>
              <a:rPr lang="en-US" sz="1500" dirty="0">
                <a:latin typeface="Arial" panose="020B0604020202020204" pitchFamily="34" charset="0"/>
                <a:ea typeface="Times New Roman" panose="02020603050405020304" pitchFamily="18" charset="0"/>
              </a:rPr>
              <a:t>, </a:t>
            </a:r>
            <a:r>
              <a:rPr lang="en-US" sz="1500" dirty="0" err="1">
                <a:latin typeface="Arial" panose="020B0604020202020204" pitchFamily="34" charset="0"/>
                <a:ea typeface="Times New Roman" panose="02020603050405020304" pitchFamily="18" charset="0"/>
              </a:rPr>
              <a:t>očekuje</a:t>
            </a:r>
            <a:r>
              <a:rPr lang="en-US" sz="1500" dirty="0">
                <a:latin typeface="Arial" panose="020B0604020202020204" pitchFamily="34" charset="0"/>
                <a:ea typeface="Times New Roman" panose="02020603050405020304" pitchFamily="18" charset="0"/>
              </a:rPr>
              <a:t> se da </a:t>
            </a:r>
            <a:r>
              <a:rPr lang="en-US" sz="1500" dirty="0" err="1">
                <a:latin typeface="Arial" panose="020B0604020202020204" pitchFamily="34" charset="0"/>
                <a:ea typeface="Times New Roman" panose="02020603050405020304" pitchFamily="18" charset="0"/>
              </a:rPr>
              <a:t>će</a:t>
            </a:r>
            <a:r>
              <a:rPr lang="en-US" sz="15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500" dirty="0" err="1">
                <a:latin typeface="Arial" panose="020B0604020202020204" pitchFamily="34" charset="0"/>
                <a:ea typeface="Times New Roman" panose="02020603050405020304" pitchFamily="18" charset="0"/>
              </a:rPr>
              <a:t>prosječna</a:t>
            </a:r>
            <a:r>
              <a:rPr lang="en-US" sz="15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500" dirty="0" err="1">
                <a:latin typeface="Arial" panose="020B0604020202020204" pitchFamily="34" charset="0"/>
                <a:ea typeface="Times New Roman" panose="02020603050405020304" pitchFamily="18" charset="0"/>
              </a:rPr>
              <a:t>stopa</a:t>
            </a:r>
            <a:r>
              <a:rPr lang="en-US" sz="15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500" dirty="0" err="1">
                <a:latin typeface="Arial" panose="020B0604020202020204" pitchFamily="34" charset="0"/>
                <a:ea typeface="Times New Roman" panose="02020603050405020304" pitchFamily="18" charset="0"/>
              </a:rPr>
              <a:t>rasta</a:t>
            </a:r>
            <a:r>
              <a:rPr lang="en-US" sz="15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500" dirty="0" err="1">
                <a:latin typeface="Arial" panose="020B0604020202020204" pitchFamily="34" charset="0"/>
                <a:ea typeface="Times New Roman" panose="02020603050405020304" pitchFamily="18" charset="0"/>
              </a:rPr>
              <a:t>crnogorske</a:t>
            </a:r>
            <a:r>
              <a:rPr lang="en-US" sz="15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500" dirty="0" err="1">
                <a:latin typeface="Arial" panose="020B0604020202020204" pitchFamily="34" charset="0"/>
                <a:ea typeface="Times New Roman" panose="02020603050405020304" pitchFamily="18" charset="0"/>
              </a:rPr>
              <a:t>ekonomije</a:t>
            </a:r>
            <a:r>
              <a:rPr lang="en-US" sz="1500" dirty="0">
                <a:latin typeface="Arial" panose="020B0604020202020204" pitchFamily="34" charset="0"/>
                <a:ea typeface="Times New Roman" panose="02020603050405020304" pitchFamily="18" charset="0"/>
              </a:rPr>
              <a:t> u </a:t>
            </a:r>
            <a:r>
              <a:rPr lang="en-US" sz="1500" dirty="0" err="1">
                <a:latin typeface="Arial" panose="020B0604020202020204" pitchFamily="34" charset="0"/>
                <a:ea typeface="Times New Roman" panose="02020603050405020304" pitchFamily="18" charset="0"/>
              </a:rPr>
              <a:t>periodu</a:t>
            </a:r>
            <a:r>
              <a:rPr lang="en-US" sz="1500" dirty="0">
                <a:latin typeface="Arial" panose="020B0604020202020204" pitchFamily="34" charset="0"/>
                <a:ea typeface="Times New Roman" panose="02020603050405020304" pitchFamily="18" charset="0"/>
              </a:rPr>
              <a:t> 2024–2027. </a:t>
            </a:r>
            <a:r>
              <a:rPr lang="en-US" sz="1500" dirty="0" err="1">
                <a:latin typeface="Arial" panose="020B0604020202020204" pitchFamily="34" charset="0"/>
                <a:ea typeface="Times New Roman" panose="02020603050405020304" pitchFamily="18" charset="0"/>
              </a:rPr>
              <a:t>iznositi</a:t>
            </a:r>
            <a:r>
              <a:rPr lang="en-US" sz="1500" dirty="0">
                <a:latin typeface="Arial" panose="020B0604020202020204" pitchFamily="34" charset="0"/>
                <a:ea typeface="Times New Roman" panose="02020603050405020304" pitchFamily="18" charset="0"/>
              </a:rPr>
              <a:t> 3,7% </a:t>
            </a:r>
            <a:r>
              <a:rPr lang="en-US" sz="1500" dirty="0" err="1">
                <a:latin typeface="Arial" panose="020B0604020202020204" pitchFamily="34" charset="0"/>
                <a:ea typeface="Times New Roman" panose="02020603050405020304" pitchFamily="18" charset="0"/>
              </a:rPr>
              <a:t>godišnje</a:t>
            </a:r>
            <a:r>
              <a:rPr lang="en-US" sz="1500" dirty="0">
                <a:latin typeface="Arial" panose="020B0604020202020204" pitchFamily="34" charset="0"/>
                <a:ea typeface="Times New Roman" panose="02020603050405020304" pitchFamily="18" charset="0"/>
              </a:rPr>
              <a:t>, </a:t>
            </a:r>
            <a:r>
              <a:rPr lang="en-US" sz="1500" dirty="0" err="1">
                <a:latin typeface="Arial" panose="020B0604020202020204" pitchFamily="34" charset="0"/>
                <a:ea typeface="Times New Roman" panose="02020603050405020304" pitchFamily="18" charset="0"/>
              </a:rPr>
              <a:t>sa</a:t>
            </a:r>
            <a:r>
              <a:rPr lang="en-US" sz="15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500" dirty="0" err="1">
                <a:latin typeface="Arial" panose="020B0604020202020204" pitchFamily="34" charset="0"/>
                <a:ea typeface="Times New Roman" panose="02020603050405020304" pitchFamily="18" charset="0"/>
              </a:rPr>
              <a:t>očekivanim</a:t>
            </a:r>
            <a:r>
              <a:rPr lang="en-US" sz="15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500" dirty="0" err="1">
                <a:latin typeface="Arial" panose="020B0604020202020204" pitchFamily="34" charset="0"/>
                <a:ea typeface="Times New Roman" panose="02020603050405020304" pitchFamily="18" charset="0"/>
              </a:rPr>
              <a:t>rastom</a:t>
            </a:r>
            <a:r>
              <a:rPr lang="en-US" sz="1500" dirty="0">
                <a:latin typeface="Arial" panose="020B0604020202020204" pitchFamily="34" charset="0"/>
                <a:ea typeface="Times New Roman" panose="02020603050405020304" pitchFamily="18" charset="0"/>
              </a:rPr>
              <a:t> od 3,8% u 2024, 4,8% u 2025, 3,1% u 2026, 3,2% u 2027. </a:t>
            </a:r>
            <a:r>
              <a:rPr lang="en-US" sz="1500" dirty="0" err="1">
                <a:latin typeface="Arial" panose="020B0604020202020204" pitchFamily="34" charset="0"/>
                <a:ea typeface="Times New Roman" panose="02020603050405020304" pitchFamily="18" charset="0"/>
              </a:rPr>
              <a:t>godini</a:t>
            </a:r>
            <a:r>
              <a:rPr lang="en-US" sz="15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500" dirty="0" err="1">
                <a:latin typeface="Arial" panose="020B0604020202020204" pitchFamily="34" charset="0"/>
                <a:ea typeface="Times New Roman" panose="02020603050405020304" pitchFamily="18" charset="0"/>
              </a:rPr>
              <a:t>i</a:t>
            </a:r>
            <a:r>
              <a:rPr lang="en-US" sz="15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500" dirty="0" err="1">
                <a:latin typeface="Arial" panose="020B0604020202020204" pitchFamily="34" charset="0"/>
                <a:ea typeface="Times New Roman" panose="02020603050405020304" pitchFamily="18" charset="0"/>
              </a:rPr>
              <a:t>sa</a:t>
            </a:r>
            <a:r>
              <a:rPr lang="en-US" sz="15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500" dirty="0" err="1">
                <a:latin typeface="Arial" panose="020B0604020202020204" pitchFamily="34" charset="0"/>
                <a:ea typeface="Times New Roman" panose="02020603050405020304" pitchFamily="18" charset="0"/>
              </a:rPr>
              <a:t>daljim</a:t>
            </a:r>
            <a:r>
              <a:rPr lang="en-US" sz="15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500" dirty="0" err="1">
                <a:latin typeface="Arial" panose="020B0604020202020204" pitchFamily="34" charset="0"/>
                <a:ea typeface="Times New Roman" panose="02020603050405020304" pitchFamily="18" charset="0"/>
              </a:rPr>
              <a:t>rastom</a:t>
            </a:r>
            <a:r>
              <a:rPr lang="en-US" sz="1500" dirty="0">
                <a:latin typeface="Arial" panose="020B0604020202020204" pitchFamily="34" charset="0"/>
                <a:ea typeface="Times New Roman" panose="02020603050405020304" pitchFamily="18" charset="0"/>
              </a:rPr>
              <a:t> od 3% </a:t>
            </a:r>
            <a:r>
              <a:rPr lang="en-US" sz="1500" dirty="0" err="1">
                <a:latin typeface="Arial" panose="020B0604020202020204" pitchFamily="34" charset="0"/>
                <a:ea typeface="Times New Roman" panose="02020603050405020304" pitchFamily="18" charset="0"/>
              </a:rPr>
              <a:t>godišnje</a:t>
            </a:r>
            <a:r>
              <a:rPr lang="en-US" sz="1500" dirty="0">
                <a:latin typeface="Arial" panose="020B0604020202020204" pitchFamily="34" charset="0"/>
                <a:ea typeface="Times New Roman" panose="02020603050405020304" pitchFamily="18" charset="0"/>
              </a:rPr>
              <a:t> u </a:t>
            </a:r>
            <a:r>
              <a:rPr lang="en-US" sz="1500" dirty="0" err="1">
                <a:latin typeface="Arial" panose="020B0604020202020204" pitchFamily="34" charset="0"/>
                <a:ea typeface="Times New Roman" panose="02020603050405020304" pitchFamily="18" charset="0"/>
              </a:rPr>
              <a:t>projektovanom</a:t>
            </a:r>
            <a:r>
              <a:rPr lang="en-US" sz="15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500" dirty="0" err="1">
                <a:latin typeface="Arial" panose="020B0604020202020204" pitchFamily="34" charset="0"/>
                <a:ea typeface="Times New Roman" panose="02020603050405020304" pitchFamily="18" charset="0"/>
              </a:rPr>
              <a:t>periodu</a:t>
            </a:r>
            <a:r>
              <a:rPr lang="en-US" sz="1500" dirty="0">
                <a:latin typeface="Arial" panose="020B0604020202020204" pitchFamily="34" charset="0"/>
                <a:ea typeface="Times New Roman" panose="02020603050405020304" pitchFamily="18" charset="0"/>
              </a:rPr>
              <a:t>.</a:t>
            </a:r>
            <a:endParaRPr lang="en-GB" sz="1500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algn="just"/>
            <a:r>
              <a:rPr lang="en-US" sz="1500" dirty="0">
                <a:latin typeface="Arial" panose="020B0604020202020204" pitchFamily="34" charset="0"/>
                <a:ea typeface="Times New Roman" panose="02020603050405020304" pitchFamily="18" charset="0"/>
              </a:rPr>
              <a:t> </a:t>
            </a:r>
            <a:endParaRPr lang="en-GB" sz="1500" dirty="0"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895419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1335" y="331839"/>
            <a:ext cx="11371007" cy="5715000"/>
          </a:xfrm>
        </p:spPr>
        <p:txBody>
          <a:bodyPr/>
          <a:lstStyle/>
          <a:p>
            <a:pPr algn="ctr"/>
            <a:r>
              <a:rPr lang="en-US" sz="2800" b="1" dirty="0">
                <a:solidFill>
                  <a:srgbClr val="FF0000"/>
                </a:solidFill>
              </a:rPr>
              <a:t>PRIHODI PROJEKTA</a:t>
            </a:r>
            <a:endParaRPr lang="en-GB" sz="2800" dirty="0">
              <a:solidFill>
                <a:srgbClr val="FF0000"/>
              </a:solidFill>
            </a:endParaRPr>
          </a:p>
          <a:p>
            <a:r>
              <a:rPr lang="en-US" dirty="0" err="1"/>
              <a:t>Prihodi</a:t>
            </a:r>
            <a:r>
              <a:rPr lang="en-US" dirty="0"/>
              <a:t> </a:t>
            </a:r>
            <a:r>
              <a:rPr lang="en-US" dirty="0" err="1"/>
              <a:t>projekta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ključan</a:t>
            </a:r>
            <a:r>
              <a:rPr lang="en-US" dirty="0"/>
              <a:t> </a:t>
            </a:r>
            <a:r>
              <a:rPr lang="en-US" dirty="0" err="1"/>
              <a:t>indikator</a:t>
            </a:r>
            <a:r>
              <a:rPr lang="en-US" dirty="0"/>
              <a:t> </a:t>
            </a:r>
            <a:r>
              <a:rPr lang="en-US" dirty="0" err="1"/>
              <a:t>njegove</a:t>
            </a:r>
            <a:r>
              <a:rPr lang="en-US" dirty="0"/>
              <a:t> </a:t>
            </a:r>
            <a:r>
              <a:rPr lang="en-US" dirty="0" err="1"/>
              <a:t>ekonomske</a:t>
            </a:r>
            <a:r>
              <a:rPr lang="en-US" dirty="0"/>
              <a:t> </a:t>
            </a:r>
            <a:r>
              <a:rPr lang="en-US" dirty="0" err="1"/>
              <a:t>opravdanosti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održivosti</a:t>
            </a:r>
            <a:r>
              <a:rPr lang="en-US" dirty="0"/>
              <a:t>. Oni se </a:t>
            </a:r>
            <a:r>
              <a:rPr lang="en-US" dirty="0" err="1"/>
              <a:t>definišu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osnovu</a:t>
            </a:r>
            <a:r>
              <a:rPr lang="en-US" dirty="0"/>
              <a:t> </a:t>
            </a:r>
            <a:r>
              <a:rPr lang="en-US" dirty="0" err="1"/>
              <a:t>procjene</a:t>
            </a:r>
            <a:r>
              <a:rPr lang="en-US" dirty="0"/>
              <a:t> </a:t>
            </a:r>
            <a:r>
              <a:rPr lang="en-US" dirty="0" err="1"/>
              <a:t>obima</a:t>
            </a:r>
            <a:r>
              <a:rPr lang="en-US" dirty="0"/>
              <a:t> </a:t>
            </a:r>
            <a:r>
              <a:rPr lang="en-US" dirty="0" err="1"/>
              <a:t>prodaje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cijene</a:t>
            </a:r>
            <a:r>
              <a:rPr lang="en-US" dirty="0"/>
              <a:t> </a:t>
            </a:r>
            <a:r>
              <a:rPr lang="en-US" dirty="0" err="1"/>
              <a:t>proizvoda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tržištu</a:t>
            </a:r>
            <a:r>
              <a:rPr lang="sr-Latn-ME" dirty="0"/>
              <a:t>. </a:t>
            </a:r>
            <a:r>
              <a:rPr lang="en-US" dirty="0" err="1"/>
              <a:t>Projekcija</a:t>
            </a:r>
            <a:r>
              <a:rPr lang="en-US" dirty="0"/>
              <a:t> </a:t>
            </a:r>
            <a:r>
              <a:rPr lang="en-US" dirty="0" err="1"/>
              <a:t>prihoda</a:t>
            </a:r>
            <a:r>
              <a:rPr lang="en-US" dirty="0"/>
              <a:t>,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osnovni-realni</a:t>
            </a:r>
            <a:r>
              <a:rPr lang="en-US" dirty="0"/>
              <a:t> scenario je </a:t>
            </a:r>
            <a:r>
              <a:rPr lang="en-US" dirty="0" err="1"/>
              <a:t>urađena</a:t>
            </a:r>
            <a:r>
              <a:rPr lang="en-US" dirty="0"/>
              <a:t> u </a:t>
            </a:r>
            <a:r>
              <a:rPr lang="en-US" dirty="0" err="1"/>
              <a:t>skladu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predviđenim</a:t>
            </a:r>
            <a:r>
              <a:rPr lang="en-US" dirty="0"/>
              <a:t> </a:t>
            </a:r>
            <a:r>
              <a:rPr lang="en-US" dirty="0" err="1"/>
              <a:t>obimom</a:t>
            </a:r>
            <a:r>
              <a:rPr lang="en-US" dirty="0"/>
              <a:t> </a:t>
            </a:r>
            <a:r>
              <a:rPr lang="en-US" dirty="0" err="1"/>
              <a:t>proizvodnje</a:t>
            </a:r>
            <a:r>
              <a:rPr lang="en-US" dirty="0"/>
              <a:t> od 240 </a:t>
            </a:r>
            <a:r>
              <a:rPr lang="en-US" dirty="0" err="1"/>
              <a:t>aluminijumskih</a:t>
            </a:r>
            <a:r>
              <a:rPr lang="en-US" dirty="0"/>
              <a:t> </a:t>
            </a:r>
            <a:r>
              <a:rPr lang="en-US" dirty="0" err="1"/>
              <a:t>stubova</a:t>
            </a:r>
            <a:r>
              <a:rPr lang="en-US" dirty="0"/>
              <a:t> </a:t>
            </a:r>
            <a:r>
              <a:rPr lang="en-US" dirty="0" err="1"/>
              <a:t>godišnje</a:t>
            </a:r>
            <a:r>
              <a:rPr lang="en-US" dirty="0"/>
              <a:t>, </a:t>
            </a:r>
            <a:r>
              <a:rPr lang="en-US" dirty="0" err="1"/>
              <a:t>jedinične</a:t>
            </a:r>
            <a:r>
              <a:rPr lang="en-US" dirty="0"/>
              <a:t> </a:t>
            </a:r>
            <a:r>
              <a:rPr lang="en-US" dirty="0" err="1"/>
              <a:t>cijene</a:t>
            </a:r>
            <a:r>
              <a:rPr lang="en-US" dirty="0"/>
              <a:t> od 3.700 EUR (15% </a:t>
            </a:r>
            <a:r>
              <a:rPr lang="en-US" dirty="0" err="1"/>
              <a:t>prodajna</a:t>
            </a:r>
            <a:r>
              <a:rPr lang="en-US" dirty="0"/>
              <a:t> </a:t>
            </a:r>
            <a:r>
              <a:rPr lang="en-US" dirty="0" err="1"/>
              <a:t>marža</a:t>
            </a:r>
            <a:r>
              <a:rPr lang="en-US" dirty="0"/>
              <a:t> u </a:t>
            </a:r>
            <a:r>
              <a:rPr lang="en-US" dirty="0" err="1"/>
              <a:t>odnos</a:t>
            </a:r>
            <a:r>
              <a:rPr lang="sr-Latn-ME" dirty="0"/>
              <a:t>u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cijenu</a:t>
            </a:r>
            <a:r>
              <a:rPr lang="en-US" dirty="0"/>
              <a:t> </a:t>
            </a:r>
            <a:r>
              <a:rPr lang="en-US" dirty="0" err="1"/>
              <a:t>koštanja</a:t>
            </a:r>
            <a:r>
              <a:rPr lang="en-US" dirty="0"/>
              <a:t>) </a:t>
            </a:r>
            <a:r>
              <a:rPr lang="en-US" dirty="0" err="1"/>
              <a:t>po</a:t>
            </a:r>
            <a:r>
              <a:rPr lang="en-US" dirty="0"/>
              <a:t> </a:t>
            </a:r>
            <a:r>
              <a:rPr lang="en-US" dirty="0" err="1"/>
              <a:t>stubu</a:t>
            </a:r>
            <a:r>
              <a:rPr lang="en-US" dirty="0"/>
              <a:t>, </a:t>
            </a:r>
            <a:r>
              <a:rPr lang="en-US" dirty="0" err="1"/>
              <a:t>uz</a:t>
            </a:r>
            <a:r>
              <a:rPr lang="en-US" dirty="0"/>
              <a:t> </a:t>
            </a:r>
            <a:r>
              <a:rPr lang="en-US" dirty="0" err="1"/>
              <a:t>predviđen</a:t>
            </a:r>
            <a:r>
              <a:rPr lang="en-US" dirty="0"/>
              <a:t> </a:t>
            </a:r>
            <a:r>
              <a:rPr lang="en-US" dirty="0" err="1"/>
              <a:t>rast</a:t>
            </a:r>
            <a:r>
              <a:rPr lang="en-US" dirty="0"/>
              <a:t> </a:t>
            </a:r>
            <a:r>
              <a:rPr lang="en-US" dirty="0" err="1"/>
              <a:t>prihoda</a:t>
            </a:r>
            <a:r>
              <a:rPr lang="en-US" dirty="0"/>
              <a:t> u </a:t>
            </a:r>
            <a:r>
              <a:rPr lang="en-US" dirty="0" err="1"/>
              <a:t>skladu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rastom</a:t>
            </a:r>
            <a:r>
              <a:rPr lang="en-US" dirty="0"/>
              <a:t> BDP-a, </a:t>
            </a:r>
            <a:r>
              <a:rPr lang="en-US" dirty="0" err="1"/>
              <a:t>i</a:t>
            </a:r>
            <a:r>
              <a:rPr lang="en-US" dirty="0"/>
              <a:t> to je </a:t>
            </a:r>
            <a:r>
              <a:rPr lang="en-US" dirty="0" err="1"/>
              <a:t>prikazano</a:t>
            </a:r>
            <a:r>
              <a:rPr lang="en-US" dirty="0"/>
              <a:t> u </a:t>
            </a:r>
            <a:r>
              <a:rPr lang="en-US" dirty="0" err="1"/>
              <a:t>sljedećoj</a:t>
            </a:r>
            <a:r>
              <a:rPr lang="en-US" dirty="0"/>
              <a:t> </a:t>
            </a:r>
            <a:r>
              <a:rPr lang="en-US" dirty="0" err="1"/>
              <a:t>tabeli</a:t>
            </a:r>
            <a:r>
              <a:rPr lang="en-US" dirty="0"/>
              <a:t>: </a:t>
            </a:r>
            <a:endParaRPr lang="en-GB" dirty="0"/>
          </a:p>
          <a:p>
            <a:endParaRPr lang="en-GB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6837644"/>
              </p:ext>
            </p:extLst>
          </p:nvPr>
        </p:nvGraphicFramePr>
        <p:xfrm>
          <a:off x="3178276" y="2691598"/>
          <a:ext cx="5412658" cy="320775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7063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0632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67313"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 err="1">
                          <a:solidFill>
                            <a:schemeClr val="tx1"/>
                          </a:solidFill>
                          <a:effectLst/>
                        </a:rPr>
                        <a:t>Godina</a:t>
                      </a:r>
                      <a:endParaRPr lang="en-GB" sz="16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 err="1">
                          <a:solidFill>
                            <a:schemeClr val="tx1"/>
                          </a:solidFill>
                          <a:effectLst/>
                        </a:rPr>
                        <a:t>Prihodi</a:t>
                      </a:r>
                      <a:r>
                        <a:rPr lang="en-US" sz="1600" b="1" dirty="0">
                          <a:solidFill>
                            <a:schemeClr val="tx1"/>
                          </a:solidFill>
                          <a:effectLst/>
                        </a:rPr>
                        <a:t> od</a:t>
                      </a:r>
                      <a:endParaRPr lang="en-GB" sz="16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7313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 err="1">
                          <a:solidFill>
                            <a:schemeClr val="tx1"/>
                          </a:solidFill>
                          <a:effectLst/>
                        </a:rPr>
                        <a:t>prodaje</a:t>
                      </a:r>
                      <a:endParaRPr lang="en-GB" sz="16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731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</a:rPr>
                        <a:t>2026</a:t>
                      </a:r>
                      <a:endParaRPr lang="en-GB" sz="15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888.168</a:t>
                      </a:r>
                      <a:endParaRPr lang="en-GB" sz="15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731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</a:rPr>
                        <a:t>2027</a:t>
                      </a:r>
                      <a:endParaRPr lang="en-GB" sz="15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915.701</a:t>
                      </a:r>
                      <a:endParaRPr lang="en-GB" sz="15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731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</a:rPr>
                        <a:t>2028</a:t>
                      </a:r>
                      <a:endParaRPr lang="en-GB" sz="15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</a:rPr>
                        <a:t>945.004</a:t>
                      </a:r>
                      <a:endParaRPr lang="en-GB" sz="15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731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2029</a:t>
                      </a:r>
                      <a:endParaRPr lang="en-GB" sz="15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</a:rPr>
                        <a:t>973.354</a:t>
                      </a:r>
                      <a:endParaRPr lang="en-GB" sz="15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731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2030</a:t>
                      </a:r>
                      <a:endParaRPr lang="en-GB" sz="15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</a:rPr>
                        <a:t>1.002.554</a:t>
                      </a:r>
                      <a:endParaRPr lang="en-GB" sz="15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6731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2031</a:t>
                      </a:r>
                      <a:endParaRPr lang="en-GB" sz="15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</a:rPr>
                        <a:t>1.032.631</a:t>
                      </a:r>
                      <a:endParaRPr lang="en-GB" sz="15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6731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2032</a:t>
                      </a:r>
                      <a:endParaRPr lang="en-GB" sz="15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</a:rPr>
                        <a:t>1.063.610</a:t>
                      </a:r>
                      <a:endParaRPr lang="en-GB" sz="15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6731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2033</a:t>
                      </a:r>
                      <a:endParaRPr lang="en-GB" sz="15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</a:rPr>
                        <a:t>1.095.518</a:t>
                      </a:r>
                      <a:endParaRPr lang="en-GB" sz="15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6731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2034</a:t>
                      </a:r>
                      <a:endParaRPr lang="en-GB" sz="15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</a:rPr>
                        <a:t>1.128.384</a:t>
                      </a:r>
                      <a:endParaRPr lang="en-GB" sz="15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6731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2035</a:t>
                      </a:r>
                      <a:endParaRPr lang="en-GB" sz="15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</a:rPr>
                        <a:t>1.162.235</a:t>
                      </a:r>
                      <a:endParaRPr lang="en-GB" sz="15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9046760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3961" y="154859"/>
            <a:ext cx="11039168" cy="5714236"/>
          </a:xfrm>
        </p:spPr>
        <p:txBody>
          <a:bodyPr/>
          <a:lstStyle/>
          <a:p>
            <a:r>
              <a:rPr lang="en-US" dirty="0"/>
              <a:t>U </a:t>
            </a:r>
            <a:r>
              <a:rPr lang="en-US" dirty="0" err="1"/>
              <a:t>nastavku</a:t>
            </a:r>
            <a:r>
              <a:rPr lang="en-US" dirty="0"/>
              <a:t> </a:t>
            </a:r>
            <a:r>
              <a:rPr lang="sr-Latn-ME" dirty="0"/>
              <a:t>analize </a:t>
            </a:r>
            <a:r>
              <a:rPr lang="en-US" dirty="0"/>
              <a:t>je </a:t>
            </a:r>
            <a:r>
              <a:rPr lang="sr-Latn-ME" dirty="0"/>
              <a:t>urađena </a:t>
            </a:r>
            <a:r>
              <a:rPr lang="en-US" dirty="0" err="1"/>
              <a:t>projekcija</a:t>
            </a:r>
            <a:r>
              <a:rPr lang="en-US" dirty="0"/>
              <a:t> </a:t>
            </a:r>
            <a:r>
              <a:rPr lang="en-US" dirty="0" err="1"/>
              <a:t>prihoda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pesimistički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optimistički</a:t>
            </a:r>
            <a:r>
              <a:rPr lang="en-US" dirty="0"/>
              <a:t> scenario (10%, </a:t>
            </a:r>
            <a:r>
              <a:rPr lang="en-US" dirty="0" err="1"/>
              <a:t>odnosno</a:t>
            </a:r>
            <a:r>
              <a:rPr lang="en-US" dirty="0"/>
              <a:t> 20% </a:t>
            </a:r>
            <a:r>
              <a:rPr lang="en-US" dirty="0" err="1"/>
              <a:t>vrijednost</a:t>
            </a:r>
            <a:r>
              <a:rPr lang="en-US" dirty="0"/>
              <a:t> </a:t>
            </a:r>
            <a:r>
              <a:rPr lang="en-US" dirty="0" err="1"/>
              <a:t>prodajne</a:t>
            </a:r>
            <a:r>
              <a:rPr lang="en-US" dirty="0"/>
              <a:t> </a:t>
            </a:r>
            <a:r>
              <a:rPr lang="en-US" dirty="0" err="1"/>
              <a:t>marže</a:t>
            </a:r>
            <a:r>
              <a:rPr lang="en-US" dirty="0"/>
              <a:t> u </a:t>
            </a:r>
            <a:r>
              <a:rPr lang="en-US" dirty="0" err="1"/>
              <a:t>odnosu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cijenu</a:t>
            </a:r>
            <a:r>
              <a:rPr lang="en-US" dirty="0"/>
              <a:t> </a:t>
            </a:r>
            <a:r>
              <a:rPr lang="en-US" dirty="0" err="1"/>
              <a:t>koštanja</a:t>
            </a:r>
            <a:r>
              <a:rPr lang="en-US" dirty="0"/>
              <a:t>), a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vrijednosti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korišćene</a:t>
            </a:r>
            <a:r>
              <a:rPr lang="en-US" dirty="0"/>
              <a:t> u </a:t>
            </a:r>
            <a:r>
              <a:rPr lang="en-US" dirty="0" err="1"/>
              <a:t>dodatnim</a:t>
            </a:r>
            <a:r>
              <a:rPr lang="en-US" dirty="0"/>
              <a:t> </a:t>
            </a:r>
            <a:r>
              <a:rPr lang="en-US" dirty="0" err="1"/>
              <a:t>analizama</a:t>
            </a:r>
            <a:r>
              <a:rPr lang="en-US" dirty="0"/>
              <a:t> </a:t>
            </a:r>
            <a:r>
              <a:rPr lang="en-US" dirty="0" err="1"/>
              <a:t>prilikom</a:t>
            </a:r>
            <a:r>
              <a:rPr lang="en-US" dirty="0"/>
              <a:t> </a:t>
            </a:r>
            <a:r>
              <a:rPr lang="en-US" dirty="0" err="1"/>
              <a:t>finansijske</a:t>
            </a:r>
            <a:r>
              <a:rPr lang="en-US" dirty="0"/>
              <a:t> </a:t>
            </a:r>
            <a:r>
              <a:rPr lang="en-US" dirty="0" err="1"/>
              <a:t>ocjene</a:t>
            </a:r>
            <a:r>
              <a:rPr lang="en-US" dirty="0"/>
              <a:t> </a:t>
            </a:r>
            <a:r>
              <a:rPr lang="en-US" dirty="0" err="1"/>
              <a:t>projekta</a:t>
            </a:r>
            <a:r>
              <a:rPr lang="en-US" dirty="0"/>
              <a:t>, </a:t>
            </a:r>
            <a:r>
              <a:rPr lang="en-US" dirty="0" err="1"/>
              <a:t>kako</a:t>
            </a:r>
            <a:r>
              <a:rPr lang="en-US" dirty="0"/>
              <a:t> bi se </a:t>
            </a:r>
            <a:r>
              <a:rPr lang="en-US" dirty="0" err="1"/>
              <a:t>sagledali</a:t>
            </a:r>
            <a:r>
              <a:rPr lang="en-US" dirty="0"/>
              <a:t> </a:t>
            </a:r>
            <a:r>
              <a:rPr lang="en-US" dirty="0" err="1"/>
              <a:t>rezultati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tih</a:t>
            </a:r>
            <a:r>
              <a:rPr lang="en-US" dirty="0"/>
              <a:t> </a:t>
            </a:r>
            <a:r>
              <a:rPr lang="en-US" dirty="0" err="1"/>
              <a:t>scenarija</a:t>
            </a:r>
            <a:r>
              <a:rPr lang="en-US" dirty="0"/>
              <a:t>.</a:t>
            </a:r>
            <a:endParaRPr lang="en-GB" dirty="0"/>
          </a:p>
          <a:p>
            <a:endParaRPr lang="en-GB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3235043"/>
              </p:ext>
            </p:extLst>
          </p:nvPr>
        </p:nvGraphicFramePr>
        <p:xfrm>
          <a:off x="2389240" y="2554761"/>
          <a:ext cx="6157449" cy="352282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823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8230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928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84651"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dirty="0" err="1">
                          <a:solidFill>
                            <a:schemeClr val="tx1"/>
                          </a:solidFill>
                          <a:effectLst/>
                        </a:rPr>
                        <a:t>Godina</a:t>
                      </a:r>
                      <a:endParaRPr lang="en-GB" sz="15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dirty="0" err="1">
                          <a:solidFill>
                            <a:schemeClr val="tx1"/>
                          </a:solidFill>
                          <a:effectLst/>
                        </a:rPr>
                        <a:t>Prihodi</a:t>
                      </a:r>
                      <a:r>
                        <a:rPr lang="en-US" sz="1500" b="1" dirty="0">
                          <a:solidFill>
                            <a:schemeClr val="tx1"/>
                          </a:solidFill>
                          <a:effectLst/>
                        </a:rPr>
                        <a:t> od</a:t>
                      </a:r>
                      <a:endParaRPr lang="en-GB" sz="15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>
                          <a:solidFill>
                            <a:schemeClr val="tx1"/>
                          </a:solidFill>
                          <a:effectLst/>
                        </a:rPr>
                        <a:t>Prihodi od</a:t>
                      </a:r>
                      <a:endParaRPr lang="en-GB" sz="1500" b="1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4369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dirty="0" err="1">
                          <a:solidFill>
                            <a:schemeClr val="tx1"/>
                          </a:solidFill>
                          <a:effectLst/>
                        </a:rPr>
                        <a:t>prodaje</a:t>
                      </a:r>
                      <a:r>
                        <a:rPr lang="en-US" sz="1500" b="1" dirty="0">
                          <a:solidFill>
                            <a:schemeClr val="tx1"/>
                          </a:solidFill>
                          <a:effectLst/>
                        </a:rPr>
                        <a:t> – “</a:t>
                      </a:r>
                      <a:r>
                        <a:rPr lang="en-US" sz="1500" b="1" dirty="0" err="1">
                          <a:solidFill>
                            <a:schemeClr val="tx1"/>
                          </a:solidFill>
                          <a:effectLst/>
                        </a:rPr>
                        <a:t>pesimistički</a:t>
                      </a:r>
                      <a:r>
                        <a:rPr lang="en-US" sz="1500" b="1" dirty="0">
                          <a:solidFill>
                            <a:schemeClr val="tx1"/>
                          </a:solidFill>
                          <a:effectLst/>
                        </a:rPr>
                        <a:t>” </a:t>
                      </a:r>
                      <a:r>
                        <a:rPr lang="en-US" sz="1500" b="1" dirty="0" err="1">
                          <a:solidFill>
                            <a:schemeClr val="tx1"/>
                          </a:solidFill>
                          <a:effectLst/>
                        </a:rPr>
                        <a:t>scanario</a:t>
                      </a:r>
                      <a:endParaRPr lang="en-GB" sz="15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dirty="0" err="1">
                          <a:solidFill>
                            <a:schemeClr val="tx1"/>
                          </a:solidFill>
                          <a:effectLst/>
                        </a:rPr>
                        <a:t>prodaje</a:t>
                      </a:r>
                      <a:r>
                        <a:rPr lang="en-US" sz="1500" b="1" dirty="0">
                          <a:solidFill>
                            <a:schemeClr val="tx1"/>
                          </a:solidFill>
                          <a:effectLst/>
                        </a:rPr>
                        <a:t> – “</a:t>
                      </a:r>
                      <a:r>
                        <a:rPr lang="en-US" sz="1500" b="1" dirty="0" err="1">
                          <a:solidFill>
                            <a:schemeClr val="tx1"/>
                          </a:solidFill>
                          <a:effectLst/>
                        </a:rPr>
                        <a:t>optimistički</a:t>
                      </a:r>
                      <a:r>
                        <a:rPr lang="en-US" sz="1500" b="1" dirty="0">
                          <a:solidFill>
                            <a:schemeClr val="tx1"/>
                          </a:solidFill>
                          <a:effectLst/>
                        </a:rPr>
                        <a:t>” scenario</a:t>
                      </a:r>
                      <a:endParaRPr lang="en-GB" sz="15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944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2026</a:t>
                      </a:r>
                      <a:endParaRPr lang="en-GB" sz="15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849.552</a:t>
                      </a:r>
                      <a:endParaRPr lang="en-GB" sz="15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</a:rPr>
                        <a:t>926.784</a:t>
                      </a:r>
                      <a:endParaRPr lang="en-GB" sz="15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944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2027</a:t>
                      </a:r>
                      <a:endParaRPr lang="en-GB" sz="15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875.888</a:t>
                      </a:r>
                      <a:endParaRPr lang="en-GB" sz="15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</a:rPr>
                        <a:t>955.514</a:t>
                      </a:r>
                      <a:endParaRPr lang="en-GB" sz="15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944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2028</a:t>
                      </a:r>
                      <a:endParaRPr lang="en-GB" sz="15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903.917</a:t>
                      </a:r>
                      <a:endParaRPr lang="en-GB" sz="15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</a:rPr>
                        <a:t>986.091</a:t>
                      </a:r>
                      <a:endParaRPr lang="en-GB" sz="15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944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2029</a:t>
                      </a:r>
                      <a:endParaRPr lang="en-GB" sz="15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931.034</a:t>
                      </a:r>
                      <a:endParaRPr lang="en-GB" sz="15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</a:rPr>
                        <a:t>1.015.673</a:t>
                      </a:r>
                      <a:endParaRPr lang="en-GB" sz="15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3944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2030</a:t>
                      </a:r>
                      <a:endParaRPr lang="en-GB" sz="15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958.965</a:t>
                      </a:r>
                      <a:endParaRPr lang="en-GB" sz="15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</a:rPr>
                        <a:t>1.046.144</a:t>
                      </a:r>
                      <a:endParaRPr lang="en-GB" sz="15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3944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2031</a:t>
                      </a:r>
                      <a:endParaRPr lang="en-GB" sz="15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987.734</a:t>
                      </a:r>
                      <a:endParaRPr lang="en-GB" sz="15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</a:rPr>
                        <a:t>1.077.528</a:t>
                      </a:r>
                      <a:endParaRPr lang="en-GB" sz="15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3944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2032</a:t>
                      </a:r>
                      <a:endParaRPr lang="en-GB" sz="15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1.017.366</a:t>
                      </a:r>
                      <a:endParaRPr lang="en-GB" sz="15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</a:rPr>
                        <a:t>1.109.854</a:t>
                      </a:r>
                      <a:endParaRPr lang="en-GB" sz="15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3944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2033</a:t>
                      </a:r>
                      <a:endParaRPr lang="en-GB" sz="15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1.047.887</a:t>
                      </a:r>
                      <a:endParaRPr lang="en-GB" sz="15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</a:rPr>
                        <a:t>1.143.149</a:t>
                      </a:r>
                      <a:endParaRPr lang="en-GB" sz="15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3944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2034</a:t>
                      </a:r>
                      <a:endParaRPr lang="en-GB" sz="15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1.079.324</a:t>
                      </a:r>
                      <a:endParaRPr lang="en-GB" sz="15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</a:rPr>
                        <a:t>1.177.444</a:t>
                      </a:r>
                      <a:endParaRPr lang="en-GB" sz="15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3944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2035</a:t>
                      </a:r>
                      <a:endParaRPr lang="en-GB" sz="15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</a:rPr>
                        <a:t>1.111.703</a:t>
                      </a:r>
                      <a:endParaRPr lang="en-GB" sz="15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</a:rPr>
                        <a:t>1.212.767</a:t>
                      </a:r>
                      <a:endParaRPr lang="en-GB" sz="15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2224958" y="1939208"/>
            <a:ext cx="7176965" cy="6155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6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Tabela</a:t>
            </a:r>
            <a:r>
              <a:rPr kumimoji="0" lang="en-US" altLang="zh-CN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 1.6. </a:t>
            </a:r>
            <a:r>
              <a:rPr kumimoji="0" lang="en-US" altLang="zh-CN" sz="16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Projekcija</a:t>
            </a:r>
            <a:r>
              <a:rPr kumimoji="0" lang="en-US" altLang="zh-CN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en-US" altLang="zh-CN" sz="16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prihoda</a:t>
            </a:r>
            <a:r>
              <a:rPr kumimoji="0" lang="en-US" altLang="zh-CN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 od </a:t>
            </a:r>
            <a:r>
              <a:rPr kumimoji="0" lang="en-US" altLang="zh-CN" sz="16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prodaje</a:t>
            </a:r>
            <a:r>
              <a:rPr kumimoji="0" lang="en-US" altLang="zh-CN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kumimoji="0" lang="en-US" altLang="zh-CN" sz="16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pesimistički</a:t>
            </a:r>
            <a:r>
              <a:rPr kumimoji="0" lang="en-US" altLang="zh-CN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en-US" altLang="zh-CN" sz="16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i</a:t>
            </a:r>
            <a:r>
              <a:rPr kumimoji="0" lang="en-US" altLang="zh-CN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en-US" altLang="zh-CN" sz="16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optimistički</a:t>
            </a:r>
            <a:r>
              <a:rPr kumimoji="0" lang="en-US" altLang="zh-CN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 scenario (EUR)</a:t>
            </a:r>
            <a:endParaRPr kumimoji="0" lang="en-GB" altLang="zh-CN" sz="16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zh-CN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234906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4355" y="95865"/>
            <a:ext cx="11230897" cy="5773229"/>
          </a:xfrm>
        </p:spPr>
        <p:txBody>
          <a:bodyPr/>
          <a:lstStyle/>
          <a:p>
            <a:pPr lvl="1" algn="ctr"/>
            <a:r>
              <a:rPr lang="sr-Latn-ME" b="1" dirty="0">
                <a:solidFill>
                  <a:srgbClr val="FF0000"/>
                </a:solidFill>
              </a:rPr>
              <a:t>PROJEKCIJA </a:t>
            </a:r>
            <a:r>
              <a:rPr lang="en-US" b="1" dirty="0">
                <a:solidFill>
                  <a:srgbClr val="FF0000"/>
                </a:solidFill>
              </a:rPr>
              <a:t>FINANSIJSK</a:t>
            </a:r>
            <a:r>
              <a:rPr lang="sr-Latn-ME" b="1" dirty="0">
                <a:solidFill>
                  <a:srgbClr val="FF0000"/>
                </a:solidFill>
              </a:rPr>
              <a:t>OG</a:t>
            </a:r>
            <a:r>
              <a:rPr lang="en-US" b="1" dirty="0">
                <a:solidFill>
                  <a:srgbClr val="FF0000"/>
                </a:solidFill>
              </a:rPr>
              <a:t> TOK</a:t>
            </a:r>
            <a:r>
              <a:rPr lang="sr-Latn-ME" b="1" dirty="0">
                <a:solidFill>
                  <a:srgbClr val="FF0000"/>
                </a:solidFill>
              </a:rPr>
              <a:t>A</a:t>
            </a:r>
            <a:r>
              <a:rPr lang="en-US" b="1" dirty="0">
                <a:solidFill>
                  <a:srgbClr val="FF0000"/>
                </a:solidFill>
              </a:rPr>
              <a:t> PROJEKTA</a:t>
            </a:r>
            <a:endParaRPr lang="en-GB" dirty="0">
              <a:solidFill>
                <a:srgbClr val="FF0000"/>
              </a:solidFill>
            </a:endParaRPr>
          </a:p>
          <a:p>
            <a:r>
              <a:rPr lang="en-US" dirty="0" err="1">
                <a:solidFill>
                  <a:schemeClr val="tx1"/>
                </a:solidFill>
              </a:rPr>
              <a:t>Finansijski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tok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predstavlja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pregled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kretanja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novčanih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sredstava</a:t>
            </a:r>
            <a:r>
              <a:rPr lang="en-US" dirty="0">
                <a:solidFill>
                  <a:schemeClr val="tx1"/>
                </a:solidFill>
              </a:rPr>
              <a:t> u </a:t>
            </a:r>
            <a:r>
              <a:rPr lang="en-US" dirty="0" err="1">
                <a:solidFill>
                  <a:schemeClr val="tx1"/>
                </a:solidFill>
              </a:rPr>
              <a:t>okviru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poslovanja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preduzeća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 err="1">
                <a:solidFill>
                  <a:schemeClr val="tx1"/>
                </a:solidFill>
              </a:rPr>
              <a:t>uključujući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prilive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odlive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sredstava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vezane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za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investicije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 err="1">
                <a:solidFill>
                  <a:schemeClr val="tx1"/>
                </a:solidFill>
              </a:rPr>
              <a:t>finansiranje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operativne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aktivnosti</a:t>
            </a:r>
            <a:r>
              <a:rPr lang="en-US" dirty="0">
                <a:solidFill>
                  <a:schemeClr val="tx1"/>
                </a:solidFill>
              </a:rPr>
              <a:t>. </a:t>
            </a:r>
            <a:r>
              <a:rPr lang="en-US" dirty="0" err="1">
                <a:solidFill>
                  <a:schemeClr val="tx1"/>
                </a:solidFill>
              </a:rPr>
              <a:t>Cilj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analize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finansijskog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toka</a:t>
            </a:r>
            <a:r>
              <a:rPr lang="en-US" dirty="0">
                <a:solidFill>
                  <a:schemeClr val="tx1"/>
                </a:solidFill>
              </a:rPr>
              <a:t> je da se </a:t>
            </a:r>
            <a:r>
              <a:rPr lang="en-US" dirty="0" err="1">
                <a:solidFill>
                  <a:schemeClr val="tx1"/>
                </a:solidFill>
              </a:rPr>
              <a:t>prikaže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sposobnost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preduzeća</a:t>
            </a:r>
            <a:r>
              <a:rPr lang="en-US" dirty="0">
                <a:solidFill>
                  <a:schemeClr val="tx1"/>
                </a:solidFill>
              </a:rPr>
              <a:t> da </a:t>
            </a:r>
            <a:r>
              <a:rPr lang="en-US" dirty="0" err="1">
                <a:solidFill>
                  <a:schemeClr val="tx1"/>
                </a:solidFill>
              </a:rPr>
              <a:t>pokrije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tekuće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obaveze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održava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likvidnost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kroz</a:t>
            </a:r>
            <a:r>
              <a:rPr lang="en-US" dirty="0">
                <a:solidFill>
                  <a:schemeClr val="tx1"/>
                </a:solidFill>
              </a:rPr>
              <a:t> period od </a:t>
            </a:r>
            <a:r>
              <a:rPr lang="en-US" dirty="0" err="1">
                <a:solidFill>
                  <a:schemeClr val="tx1"/>
                </a:solidFill>
              </a:rPr>
              <a:t>deset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godina</a:t>
            </a:r>
            <a:r>
              <a:rPr lang="en-US" dirty="0">
                <a:solidFill>
                  <a:schemeClr val="tx1"/>
                </a:solidFill>
              </a:rPr>
              <a:t>.</a:t>
            </a:r>
            <a:endParaRPr lang="en-GB" dirty="0">
              <a:solidFill>
                <a:schemeClr val="tx1"/>
              </a:solidFill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4063413"/>
              </p:ext>
            </p:extLst>
          </p:nvPr>
        </p:nvGraphicFramePr>
        <p:xfrm>
          <a:off x="499653" y="1784549"/>
          <a:ext cx="6858000" cy="21901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0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08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112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21901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err="1">
                          <a:effectLst/>
                        </a:rPr>
                        <a:t>R.b</a:t>
                      </a:r>
                      <a:r>
                        <a:rPr lang="en-US" sz="1100" dirty="0">
                          <a:effectLst/>
                        </a:rPr>
                        <a:t>.</a:t>
                      </a:r>
                      <a:endParaRPr lang="en-GB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Struktura</a:t>
                      </a:r>
                      <a:endParaRPr lang="en-GB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2025</a:t>
                      </a:r>
                      <a:endParaRPr lang="en-GB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2026</a:t>
                      </a:r>
                      <a:endParaRPr lang="en-GB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2027</a:t>
                      </a:r>
                      <a:endParaRPr lang="en-GB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2028</a:t>
                      </a:r>
                      <a:endParaRPr lang="en-GB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2029</a:t>
                      </a:r>
                      <a:endParaRPr lang="en-GB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2030</a:t>
                      </a:r>
                      <a:endParaRPr lang="en-GB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901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I</a:t>
                      </a:r>
                      <a:endParaRPr lang="en-GB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Prilivi</a:t>
                      </a:r>
                      <a:endParaRPr lang="en-GB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638.000</a:t>
                      </a:r>
                      <a:endParaRPr lang="en-GB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888.168</a:t>
                      </a:r>
                      <a:endParaRPr lang="en-GB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915.701</a:t>
                      </a:r>
                      <a:endParaRPr lang="en-GB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945.004</a:t>
                      </a:r>
                      <a:endParaRPr lang="en-GB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973.354</a:t>
                      </a:r>
                      <a:endParaRPr lang="en-GB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1.002.554</a:t>
                      </a:r>
                      <a:endParaRPr lang="en-GB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901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1.</a:t>
                      </a:r>
                      <a:endParaRPr lang="en-GB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Ukupan prihod </a:t>
                      </a:r>
                      <a:endParaRPr lang="en-GB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GB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888.168</a:t>
                      </a:r>
                      <a:endParaRPr lang="en-GB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915.701</a:t>
                      </a:r>
                      <a:endParaRPr lang="en-GB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945.004</a:t>
                      </a:r>
                      <a:endParaRPr lang="en-GB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973.354</a:t>
                      </a:r>
                      <a:endParaRPr lang="en-GB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1.002.554</a:t>
                      </a:r>
                      <a:endParaRPr lang="en-GB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901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2.</a:t>
                      </a:r>
                      <a:endParaRPr lang="en-GB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Izvori finansiranja</a:t>
                      </a:r>
                      <a:endParaRPr lang="en-GB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638.000</a:t>
                      </a:r>
                      <a:endParaRPr lang="en-GB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GB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GB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GB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GB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GB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901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II</a:t>
                      </a:r>
                      <a:endParaRPr lang="en-GB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Odlivi</a:t>
                      </a:r>
                      <a:endParaRPr lang="en-GB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638.000</a:t>
                      </a:r>
                      <a:endParaRPr lang="en-GB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779.839</a:t>
                      </a:r>
                      <a:endParaRPr lang="en-GB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804.104</a:t>
                      </a:r>
                      <a:endParaRPr lang="en-GB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829.929</a:t>
                      </a:r>
                      <a:endParaRPr lang="en-GB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854.914</a:t>
                      </a:r>
                      <a:endParaRPr lang="en-GB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880.649</a:t>
                      </a:r>
                      <a:endParaRPr lang="en-GB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901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4.</a:t>
                      </a:r>
                      <a:endParaRPr lang="en-GB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Investiciona ulaganja</a:t>
                      </a:r>
                      <a:endParaRPr lang="en-GB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638.000</a:t>
                      </a:r>
                      <a:endParaRPr lang="en-GB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GB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GB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GB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GB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GB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901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5.</a:t>
                      </a:r>
                      <a:endParaRPr lang="en-GB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Materijalni i nematerijalni troškovi</a:t>
                      </a:r>
                      <a:endParaRPr lang="en-GB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GB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559.920</a:t>
                      </a:r>
                      <a:endParaRPr lang="en-GB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577.278</a:t>
                      </a:r>
                      <a:endParaRPr lang="en-GB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595.750</a:t>
                      </a:r>
                      <a:endParaRPr lang="en-GB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613.623</a:t>
                      </a:r>
                      <a:endParaRPr lang="en-GB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632.032</a:t>
                      </a:r>
                      <a:endParaRPr lang="en-GB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901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6.</a:t>
                      </a:r>
                      <a:endParaRPr lang="en-GB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Bruto zarade</a:t>
                      </a:r>
                      <a:endParaRPr lang="en-GB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GB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212.400</a:t>
                      </a:r>
                      <a:endParaRPr lang="en-GB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218.984</a:t>
                      </a:r>
                      <a:endParaRPr lang="en-GB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225.992</a:t>
                      </a:r>
                      <a:endParaRPr lang="en-GB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232.772</a:t>
                      </a:r>
                      <a:endParaRPr lang="en-GB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239.755</a:t>
                      </a:r>
                      <a:endParaRPr lang="en-GB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1901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7.</a:t>
                      </a:r>
                      <a:endParaRPr lang="en-GB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Porez na dobit</a:t>
                      </a:r>
                      <a:endParaRPr lang="en-GB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GB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7.519</a:t>
                      </a:r>
                      <a:endParaRPr lang="en-GB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7.843</a:t>
                      </a:r>
                      <a:endParaRPr lang="en-GB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8.187</a:t>
                      </a:r>
                      <a:endParaRPr lang="en-GB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8.519</a:t>
                      </a:r>
                      <a:endParaRPr lang="en-GB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8.862</a:t>
                      </a:r>
                      <a:endParaRPr lang="en-GB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1901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III</a:t>
                      </a:r>
                      <a:endParaRPr lang="en-GB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Neto prilivi</a:t>
                      </a:r>
                      <a:endParaRPr lang="en-GB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0</a:t>
                      </a:r>
                      <a:endParaRPr lang="en-GB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108.329</a:t>
                      </a:r>
                      <a:endParaRPr lang="en-GB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111.597</a:t>
                      </a:r>
                      <a:endParaRPr lang="en-GB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115.075</a:t>
                      </a:r>
                      <a:endParaRPr lang="en-GB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118.440</a:t>
                      </a:r>
                      <a:endParaRPr lang="en-GB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121.906</a:t>
                      </a:r>
                      <a:endParaRPr lang="en-GB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4485466"/>
              </p:ext>
            </p:extLst>
          </p:nvPr>
        </p:nvGraphicFramePr>
        <p:xfrm>
          <a:off x="4461234" y="4070554"/>
          <a:ext cx="6902397" cy="220488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845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673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7010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7010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7010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7010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7010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1815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err="1">
                          <a:effectLst/>
                        </a:rPr>
                        <a:t>R.b</a:t>
                      </a:r>
                      <a:r>
                        <a:rPr lang="en-US" sz="1100" dirty="0">
                          <a:effectLst/>
                        </a:rPr>
                        <a:t>.</a:t>
                      </a:r>
                      <a:endParaRPr lang="en-GB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Struktura</a:t>
                      </a:r>
                      <a:endParaRPr lang="en-GB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2031</a:t>
                      </a:r>
                      <a:endParaRPr lang="en-GB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2032</a:t>
                      </a:r>
                      <a:endParaRPr lang="en-GB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2033</a:t>
                      </a:r>
                      <a:endParaRPr lang="en-GB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2034</a:t>
                      </a:r>
                      <a:endParaRPr lang="en-GB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2035</a:t>
                      </a:r>
                      <a:endParaRPr lang="en-GB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815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I</a:t>
                      </a:r>
                      <a:endParaRPr lang="en-GB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Prilivi</a:t>
                      </a:r>
                      <a:endParaRPr lang="en-GB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1.032.631</a:t>
                      </a:r>
                      <a:endParaRPr lang="en-GB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1.063.610</a:t>
                      </a:r>
                      <a:endParaRPr lang="en-GB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1.095.518</a:t>
                      </a:r>
                      <a:endParaRPr lang="en-GB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1.128.384</a:t>
                      </a:r>
                      <a:endParaRPr lang="en-GB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1.162.235</a:t>
                      </a:r>
                      <a:endParaRPr lang="en-GB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815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1.</a:t>
                      </a:r>
                      <a:endParaRPr lang="en-GB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Ukupan prihod </a:t>
                      </a:r>
                      <a:endParaRPr lang="en-GB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1.032.631</a:t>
                      </a:r>
                      <a:endParaRPr lang="en-GB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1.063.610</a:t>
                      </a:r>
                      <a:endParaRPr lang="en-GB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1.095.518</a:t>
                      </a:r>
                      <a:endParaRPr lang="en-GB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1.128.384</a:t>
                      </a:r>
                      <a:endParaRPr lang="en-GB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1.162.235</a:t>
                      </a:r>
                      <a:endParaRPr lang="en-GB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815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2.</a:t>
                      </a:r>
                      <a:endParaRPr lang="en-GB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Izvori finansiranja</a:t>
                      </a:r>
                      <a:endParaRPr lang="en-GB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GB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GB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GB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GB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GB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341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II</a:t>
                      </a:r>
                      <a:endParaRPr lang="en-GB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Odlivi</a:t>
                      </a:r>
                      <a:endParaRPr lang="en-GB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907.155</a:t>
                      </a:r>
                      <a:endParaRPr lang="en-GB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934.457</a:t>
                      </a:r>
                      <a:endParaRPr lang="en-GB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962.578</a:t>
                      </a:r>
                      <a:endParaRPr lang="en-GB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991.543</a:t>
                      </a:r>
                      <a:endParaRPr lang="en-GB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1.021.376</a:t>
                      </a:r>
                      <a:endParaRPr lang="en-GB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815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4.</a:t>
                      </a:r>
                      <a:endParaRPr lang="en-GB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Investiciona ulaganja</a:t>
                      </a:r>
                      <a:endParaRPr lang="en-GB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GB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GB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GB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GB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GB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815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5.</a:t>
                      </a:r>
                      <a:endParaRPr lang="en-GB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Materijalni i nematerijalni troškovi</a:t>
                      </a:r>
                      <a:endParaRPr lang="en-GB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650.993</a:t>
                      </a:r>
                      <a:endParaRPr lang="en-GB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670.522</a:t>
                      </a:r>
                      <a:endParaRPr lang="en-GB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690.638</a:t>
                      </a:r>
                      <a:endParaRPr lang="en-GB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711.357</a:t>
                      </a:r>
                      <a:endParaRPr lang="en-GB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732.698</a:t>
                      </a:r>
                      <a:endParaRPr lang="en-GB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815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6.</a:t>
                      </a:r>
                      <a:endParaRPr lang="en-GB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Bruto zarade</a:t>
                      </a:r>
                      <a:endParaRPr lang="en-GB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246.947</a:t>
                      </a:r>
                      <a:endParaRPr lang="en-GB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254.356</a:t>
                      </a:r>
                      <a:endParaRPr lang="en-GB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261.987</a:t>
                      </a:r>
                      <a:endParaRPr lang="en-GB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269.846</a:t>
                      </a:r>
                      <a:endParaRPr lang="en-GB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277.942</a:t>
                      </a:r>
                      <a:endParaRPr lang="en-GB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1815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7.</a:t>
                      </a:r>
                      <a:endParaRPr lang="en-GB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Porez na dobit</a:t>
                      </a:r>
                      <a:endParaRPr lang="en-GB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9.215</a:t>
                      </a:r>
                      <a:endParaRPr lang="en-GB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9.579</a:t>
                      </a:r>
                      <a:endParaRPr lang="en-GB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9.953</a:t>
                      </a:r>
                      <a:endParaRPr lang="en-GB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10.339</a:t>
                      </a:r>
                      <a:endParaRPr lang="en-GB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10.737</a:t>
                      </a:r>
                      <a:endParaRPr lang="en-GB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162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III</a:t>
                      </a:r>
                      <a:endParaRPr lang="en-GB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Neto prilivi</a:t>
                      </a:r>
                      <a:endParaRPr lang="en-GB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125.476</a:t>
                      </a:r>
                      <a:endParaRPr lang="en-GB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129.153</a:t>
                      </a:r>
                      <a:endParaRPr lang="en-GB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132.940</a:t>
                      </a:r>
                      <a:endParaRPr lang="en-GB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136.841</a:t>
                      </a:r>
                      <a:endParaRPr lang="en-GB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140.859</a:t>
                      </a:r>
                      <a:endParaRPr lang="en-GB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317613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4329" y="107092"/>
            <a:ext cx="10058400" cy="5852618"/>
          </a:xfrm>
        </p:spPr>
        <p:txBody>
          <a:bodyPr>
            <a:normAutofit/>
          </a:bodyPr>
          <a:lstStyle/>
          <a:p>
            <a:pPr algn="just"/>
            <a:r>
              <a:rPr lang="sr-Latn-ME" sz="2800" dirty="0">
                <a:solidFill>
                  <a:srgbClr val="FF0000"/>
                </a:solidFill>
              </a:rPr>
              <a:t>Cilj </a:t>
            </a:r>
            <a:r>
              <a:rPr lang="en-GB" sz="2800" dirty="0" err="1">
                <a:solidFill>
                  <a:srgbClr val="FF0000"/>
                </a:solidFill>
              </a:rPr>
              <a:t>analiz</a:t>
            </a:r>
            <a:r>
              <a:rPr lang="sr-Latn-ME" sz="2800" dirty="0">
                <a:solidFill>
                  <a:srgbClr val="FF0000"/>
                </a:solidFill>
              </a:rPr>
              <a:t>e: </a:t>
            </a:r>
            <a:r>
              <a:rPr lang="en-GB" sz="2800" dirty="0"/>
              <a:t>da </a:t>
            </a:r>
            <a:r>
              <a:rPr lang="en-GB" sz="2800" dirty="0" err="1"/>
              <a:t>procijeni</a:t>
            </a:r>
            <a:r>
              <a:rPr lang="en-GB" sz="2800" dirty="0"/>
              <a:t> </a:t>
            </a:r>
            <a:r>
              <a:rPr lang="en-GB" sz="2800" dirty="0" err="1"/>
              <a:t>finansijsku</a:t>
            </a:r>
            <a:r>
              <a:rPr lang="en-GB" sz="2800" dirty="0"/>
              <a:t> </a:t>
            </a:r>
            <a:r>
              <a:rPr lang="en-GB" sz="2800" dirty="0" err="1"/>
              <a:t>isplativost</a:t>
            </a:r>
            <a:r>
              <a:rPr lang="en-GB" sz="2800" dirty="0"/>
              <a:t> </a:t>
            </a:r>
            <a:r>
              <a:rPr lang="en-GB" sz="2800" dirty="0" err="1"/>
              <a:t>i</a:t>
            </a:r>
            <a:r>
              <a:rPr lang="en-GB" sz="2800" dirty="0"/>
              <a:t> </a:t>
            </a:r>
            <a:r>
              <a:rPr lang="en-GB" sz="2800" dirty="0" err="1"/>
              <a:t>ekonomsku</a:t>
            </a:r>
            <a:r>
              <a:rPr lang="en-GB" sz="2800" dirty="0"/>
              <a:t> </a:t>
            </a:r>
            <a:r>
              <a:rPr lang="en-GB" sz="2800" dirty="0" err="1"/>
              <a:t>opravdanost</a:t>
            </a:r>
            <a:r>
              <a:rPr lang="en-GB" sz="2800" dirty="0"/>
              <a:t> </a:t>
            </a:r>
            <a:r>
              <a:rPr lang="en-GB" sz="2800" dirty="0" err="1"/>
              <a:t>ulaganja</a:t>
            </a:r>
            <a:r>
              <a:rPr lang="en-GB" sz="2800" dirty="0"/>
              <a:t> u </a:t>
            </a:r>
            <a:r>
              <a:rPr lang="en-GB" sz="2800" dirty="0" err="1"/>
              <a:t>proizvodnju</a:t>
            </a:r>
            <a:r>
              <a:rPr lang="en-GB" sz="2800" dirty="0"/>
              <a:t> </a:t>
            </a:r>
            <a:r>
              <a:rPr lang="en-GB" sz="2800" dirty="0" err="1"/>
              <a:t>aluminijumskih</a:t>
            </a:r>
            <a:r>
              <a:rPr lang="en-GB" sz="2800" dirty="0"/>
              <a:t> </a:t>
            </a:r>
            <a:r>
              <a:rPr lang="en-GB" sz="2800" dirty="0" err="1"/>
              <a:t>stubova</a:t>
            </a:r>
            <a:r>
              <a:rPr lang="en-GB" sz="2800" dirty="0"/>
              <a:t> </a:t>
            </a:r>
            <a:r>
              <a:rPr lang="en-GB" sz="2800" dirty="0" err="1"/>
              <a:t>za</a:t>
            </a:r>
            <a:r>
              <a:rPr lang="en-GB" sz="2800" dirty="0"/>
              <a:t> </a:t>
            </a:r>
            <a:r>
              <a:rPr lang="en-GB" sz="2800" dirty="0" err="1"/>
              <a:t>prenos</a:t>
            </a:r>
            <a:r>
              <a:rPr lang="en-GB" sz="2800" dirty="0"/>
              <a:t> </a:t>
            </a:r>
            <a:r>
              <a:rPr lang="en-GB" sz="2800" dirty="0" err="1"/>
              <a:t>električne</a:t>
            </a:r>
            <a:r>
              <a:rPr lang="en-GB" sz="2800" dirty="0"/>
              <a:t> </a:t>
            </a:r>
            <a:r>
              <a:rPr lang="en-GB" sz="2800" dirty="0" err="1"/>
              <a:t>energije</a:t>
            </a:r>
            <a:r>
              <a:rPr lang="en-GB" sz="2800" dirty="0"/>
              <a:t>. </a:t>
            </a:r>
            <a:endParaRPr lang="sr-Latn-ME" sz="2800" dirty="0"/>
          </a:p>
          <a:p>
            <a:pPr algn="just"/>
            <a:endParaRPr lang="sr-Latn-ME" sz="2800" dirty="0"/>
          </a:p>
          <a:p>
            <a:pPr algn="just"/>
            <a:r>
              <a:rPr lang="en-GB" sz="2800" dirty="0" err="1"/>
              <a:t>Ulaganje</a:t>
            </a:r>
            <a:r>
              <a:rPr lang="en-GB" sz="2800" dirty="0"/>
              <a:t> u </a:t>
            </a:r>
            <a:r>
              <a:rPr lang="en-GB" sz="2800" dirty="0" err="1"/>
              <a:t>aluminijumske</a:t>
            </a:r>
            <a:r>
              <a:rPr lang="en-GB" sz="2800" dirty="0"/>
              <a:t> </a:t>
            </a:r>
            <a:r>
              <a:rPr lang="en-GB" sz="2800" dirty="0" err="1"/>
              <a:t>stubove</a:t>
            </a:r>
            <a:r>
              <a:rPr lang="en-GB" sz="2800" dirty="0"/>
              <a:t>, u </a:t>
            </a:r>
            <a:r>
              <a:rPr lang="en-GB" sz="2800" dirty="0" err="1"/>
              <a:t>odnosu</a:t>
            </a:r>
            <a:r>
              <a:rPr lang="en-GB" sz="2800" dirty="0"/>
              <a:t> </a:t>
            </a:r>
            <a:r>
              <a:rPr lang="en-GB" sz="2800" dirty="0" err="1"/>
              <a:t>na</a:t>
            </a:r>
            <a:r>
              <a:rPr lang="en-GB" sz="2800" dirty="0"/>
              <a:t> </a:t>
            </a:r>
            <a:r>
              <a:rPr lang="en-GB" sz="2800" dirty="0" err="1"/>
              <a:t>tradicionalne</a:t>
            </a:r>
            <a:r>
              <a:rPr lang="en-GB" sz="2800" dirty="0"/>
              <a:t> </a:t>
            </a:r>
            <a:r>
              <a:rPr lang="en-GB" sz="2800" dirty="0" err="1"/>
              <a:t>materijale</a:t>
            </a:r>
            <a:r>
              <a:rPr lang="en-GB" sz="2800" dirty="0"/>
              <a:t>, </a:t>
            </a:r>
            <a:r>
              <a:rPr lang="en-GB" sz="2800" dirty="0" err="1"/>
              <a:t>kao</a:t>
            </a:r>
            <a:r>
              <a:rPr lang="en-GB" sz="2800" dirty="0"/>
              <a:t> </a:t>
            </a:r>
            <a:r>
              <a:rPr lang="en-GB" sz="2800" dirty="0" err="1"/>
              <a:t>što</a:t>
            </a:r>
            <a:r>
              <a:rPr lang="en-GB" sz="2800" dirty="0"/>
              <a:t> </a:t>
            </a:r>
            <a:r>
              <a:rPr lang="en-GB" sz="2800" dirty="0" err="1"/>
              <a:t>su</a:t>
            </a:r>
            <a:r>
              <a:rPr lang="en-GB" sz="2800" dirty="0"/>
              <a:t> </a:t>
            </a:r>
            <a:r>
              <a:rPr lang="en-GB" sz="2800" dirty="0" err="1"/>
              <a:t>čelik</a:t>
            </a:r>
            <a:r>
              <a:rPr lang="en-GB" sz="2800" dirty="0"/>
              <a:t> </a:t>
            </a:r>
            <a:r>
              <a:rPr lang="en-GB" sz="2800" dirty="0" err="1"/>
              <a:t>ili</a:t>
            </a:r>
            <a:r>
              <a:rPr lang="en-GB" sz="2800" dirty="0"/>
              <a:t> </a:t>
            </a:r>
            <a:r>
              <a:rPr lang="en-GB" sz="2800" dirty="0" err="1"/>
              <a:t>beton</a:t>
            </a:r>
            <a:r>
              <a:rPr lang="en-GB" sz="2800" dirty="0"/>
              <a:t>, </a:t>
            </a:r>
            <a:r>
              <a:rPr lang="en-GB" sz="2800" dirty="0" err="1"/>
              <a:t>nosi</a:t>
            </a:r>
            <a:r>
              <a:rPr lang="en-GB" sz="2800" dirty="0"/>
              <a:t> </a:t>
            </a:r>
            <a:r>
              <a:rPr lang="en-GB" sz="2800" dirty="0" err="1"/>
              <a:t>brojne</a:t>
            </a:r>
            <a:r>
              <a:rPr lang="en-GB" sz="2800" dirty="0"/>
              <a:t> </a:t>
            </a:r>
            <a:r>
              <a:rPr lang="en-GB" sz="2800" dirty="0" err="1"/>
              <a:t>prednosti</a:t>
            </a:r>
            <a:r>
              <a:rPr lang="en-GB" sz="2800" dirty="0"/>
              <a:t>, </a:t>
            </a:r>
            <a:r>
              <a:rPr lang="en-GB" sz="2800" dirty="0" err="1"/>
              <a:t>kako</a:t>
            </a:r>
            <a:r>
              <a:rPr lang="en-GB" sz="2800" dirty="0"/>
              <a:t> </a:t>
            </a:r>
            <a:r>
              <a:rPr lang="en-GB" sz="2800" dirty="0" err="1"/>
              <a:t>sa</a:t>
            </a:r>
            <a:r>
              <a:rPr lang="en-GB" sz="2800" dirty="0"/>
              <a:t> </a:t>
            </a:r>
            <a:r>
              <a:rPr lang="en-GB" sz="2800" dirty="0" err="1"/>
              <a:t>aspekta</a:t>
            </a:r>
            <a:r>
              <a:rPr lang="en-GB" sz="2800" dirty="0"/>
              <a:t> </a:t>
            </a:r>
            <a:r>
              <a:rPr lang="en-GB" sz="2800" dirty="0" err="1"/>
              <a:t>smanjenja</a:t>
            </a:r>
            <a:r>
              <a:rPr lang="en-GB" sz="2800" dirty="0"/>
              <a:t> </a:t>
            </a:r>
            <a:r>
              <a:rPr lang="en-GB" sz="2800" dirty="0" err="1"/>
              <a:t>operativnih</a:t>
            </a:r>
            <a:r>
              <a:rPr lang="en-GB" sz="2800" dirty="0"/>
              <a:t> </a:t>
            </a:r>
            <a:r>
              <a:rPr lang="en-GB" sz="2800" dirty="0" err="1"/>
              <a:t>troškova</a:t>
            </a:r>
            <a:r>
              <a:rPr lang="en-GB" sz="2800" dirty="0"/>
              <a:t>, </a:t>
            </a:r>
            <a:r>
              <a:rPr lang="en-GB" sz="2800" dirty="0" err="1"/>
              <a:t>tako</a:t>
            </a:r>
            <a:r>
              <a:rPr lang="en-GB" sz="2800" dirty="0"/>
              <a:t> </a:t>
            </a:r>
            <a:r>
              <a:rPr lang="en-GB" sz="2800" dirty="0" err="1"/>
              <a:t>i</a:t>
            </a:r>
            <a:r>
              <a:rPr lang="en-GB" sz="2800" dirty="0"/>
              <a:t> u </a:t>
            </a:r>
            <a:r>
              <a:rPr lang="en-GB" sz="2800" dirty="0" err="1"/>
              <a:t>pogledu</a:t>
            </a:r>
            <a:r>
              <a:rPr lang="en-GB" sz="2800" dirty="0"/>
              <a:t> </a:t>
            </a:r>
            <a:r>
              <a:rPr lang="en-GB" sz="2800" dirty="0" err="1"/>
              <a:t>ekoloških</a:t>
            </a:r>
            <a:r>
              <a:rPr lang="en-GB" sz="2800" dirty="0"/>
              <a:t> </a:t>
            </a:r>
            <a:r>
              <a:rPr lang="en-GB" sz="2800" dirty="0" err="1"/>
              <a:t>i</a:t>
            </a:r>
            <a:r>
              <a:rPr lang="en-GB" sz="2800" dirty="0"/>
              <a:t> </a:t>
            </a:r>
            <a:r>
              <a:rPr lang="sr-Latn-ME" sz="2800" dirty="0"/>
              <a:t>ostalih </a:t>
            </a:r>
            <a:r>
              <a:rPr lang="en-GB" sz="2800" dirty="0" err="1"/>
              <a:t>društvenih</a:t>
            </a:r>
            <a:r>
              <a:rPr lang="en-GB" sz="2800" dirty="0"/>
              <a:t> </a:t>
            </a:r>
            <a:r>
              <a:rPr lang="en-GB" sz="2800" dirty="0" err="1"/>
              <a:t>koristi</a:t>
            </a:r>
            <a:r>
              <a:rPr lang="en-GB" sz="2800" dirty="0"/>
              <a:t>. </a:t>
            </a:r>
            <a:r>
              <a:rPr lang="en-GB" sz="2800" dirty="0" err="1"/>
              <a:t>Ovaj</a:t>
            </a:r>
            <a:r>
              <a:rPr lang="en-GB" sz="2800" dirty="0"/>
              <a:t> </a:t>
            </a:r>
            <a:r>
              <a:rPr lang="en-GB" sz="2800" dirty="0" err="1"/>
              <a:t>projekat</a:t>
            </a:r>
            <a:r>
              <a:rPr lang="en-GB" sz="2800" dirty="0"/>
              <a:t> </a:t>
            </a:r>
            <a:r>
              <a:rPr lang="en-GB" sz="2800" dirty="0" err="1"/>
              <a:t>ima</a:t>
            </a:r>
            <a:r>
              <a:rPr lang="en-GB" sz="2800" dirty="0"/>
              <a:t> </a:t>
            </a:r>
            <a:r>
              <a:rPr lang="en-GB" sz="2800" dirty="0" err="1"/>
              <a:t>potencijal</a:t>
            </a:r>
            <a:r>
              <a:rPr lang="en-GB" sz="2800" dirty="0"/>
              <a:t> da </a:t>
            </a:r>
            <a:r>
              <a:rPr lang="en-GB" sz="2800" dirty="0" err="1"/>
              <a:t>donese</a:t>
            </a:r>
            <a:r>
              <a:rPr lang="en-GB" sz="2800" dirty="0"/>
              <a:t> </a:t>
            </a:r>
            <a:r>
              <a:rPr lang="en-GB" sz="2800" dirty="0" err="1"/>
              <a:t>značajnu</a:t>
            </a:r>
            <a:r>
              <a:rPr lang="en-GB" sz="2800" dirty="0"/>
              <a:t> </a:t>
            </a:r>
            <a:r>
              <a:rPr lang="en-GB" sz="2800" dirty="0" err="1"/>
              <a:t>dugoročnu</a:t>
            </a:r>
            <a:r>
              <a:rPr lang="en-GB" sz="2800" dirty="0"/>
              <a:t> </a:t>
            </a:r>
            <a:r>
              <a:rPr lang="en-GB" sz="2800" dirty="0" err="1"/>
              <a:t>dobit</a:t>
            </a:r>
            <a:r>
              <a:rPr lang="en-GB" sz="2800" dirty="0"/>
              <a:t>, </a:t>
            </a:r>
            <a:r>
              <a:rPr lang="en-GB" sz="2800" dirty="0" err="1"/>
              <a:t>dok</a:t>
            </a:r>
            <a:r>
              <a:rPr lang="en-GB" sz="2800" dirty="0"/>
              <a:t> </a:t>
            </a:r>
            <a:r>
              <a:rPr lang="en-GB" sz="2800" dirty="0" err="1"/>
              <a:t>istovremeno</a:t>
            </a:r>
            <a:r>
              <a:rPr lang="en-GB" sz="2800" dirty="0"/>
              <a:t> </a:t>
            </a:r>
            <a:r>
              <a:rPr lang="en-GB" sz="2800" dirty="0" err="1"/>
              <a:t>doprinosi</a:t>
            </a:r>
            <a:r>
              <a:rPr lang="en-GB" sz="2800" dirty="0"/>
              <a:t> </a:t>
            </a:r>
            <a:r>
              <a:rPr lang="en-GB" sz="2800" dirty="0" err="1"/>
              <a:t>smanjenju</a:t>
            </a:r>
            <a:r>
              <a:rPr lang="en-GB" sz="2800" dirty="0"/>
              <a:t> </a:t>
            </a:r>
            <a:r>
              <a:rPr lang="en-GB" sz="2800" dirty="0" err="1"/>
              <a:t>negativnih</a:t>
            </a:r>
            <a:r>
              <a:rPr lang="en-GB" sz="2800" dirty="0"/>
              <a:t> </a:t>
            </a:r>
            <a:r>
              <a:rPr lang="en-GB" sz="2800" dirty="0" err="1"/>
              <a:t>uticaja</a:t>
            </a:r>
            <a:r>
              <a:rPr lang="en-GB" sz="2800" dirty="0"/>
              <a:t> </a:t>
            </a:r>
            <a:r>
              <a:rPr lang="en-GB" sz="2800" dirty="0" err="1"/>
              <a:t>na</a:t>
            </a:r>
            <a:r>
              <a:rPr lang="en-GB" sz="2800" dirty="0"/>
              <a:t> </a:t>
            </a:r>
            <a:r>
              <a:rPr lang="en-GB" sz="2800" dirty="0" err="1"/>
              <a:t>životnu</a:t>
            </a:r>
            <a:r>
              <a:rPr lang="en-GB" sz="2800" dirty="0"/>
              <a:t> </a:t>
            </a:r>
            <a:r>
              <a:rPr lang="en-GB" sz="2800" dirty="0" err="1"/>
              <a:t>sredinu</a:t>
            </a:r>
            <a:r>
              <a:rPr lang="en-GB" sz="2800" dirty="0"/>
              <a:t> </a:t>
            </a:r>
            <a:r>
              <a:rPr lang="en-GB" sz="2800" dirty="0" err="1"/>
              <a:t>i</a:t>
            </a:r>
            <a:r>
              <a:rPr lang="en-GB" sz="2800" dirty="0"/>
              <a:t> </a:t>
            </a:r>
            <a:r>
              <a:rPr lang="en-GB" sz="2800" dirty="0" err="1"/>
              <a:t>unapređenj</a:t>
            </a:r>
            <a:r>
              <a:rPr lang="sr-Latn-ME" sz="2800" dirty="0"/>
              <a:t>e</a:t>
            </a:r>
            <a:r>
              <a:rPr lang="en-GB" sz="2800" dirty="0"/>
              <a:t> </a:t>
            </a:r>
            <a:r>
              <a:rPr lang="en-GB" sz="2800" dirty="0" err="1"/>
              <a:t>energetske</a:t>
            </a:r>
            <a:r>
              <a:rPr lang="en-GB" sz="2800" dirty="0"/>
              <a:t> </a:t>
            </a:r>
            <a:r>
              <a:rPr lang="en-GB" sz="2800" dirty="0" err="1"/>
              <a:t>efikasnosti</a:t>
            </a:r>
            <a:r>
              <a:rPr lang="en-GB" sz="28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40425391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0110" y="287595"/>
            <a:ext cx="11540613" cy="5921476"/>
          </a:xfrm>
        </p:spPr>
        <p:txBody>
          <a:bodyPr>
            <a:normAutofit fontScale="32500" lnSpcReduction="20000"/>
          </a:bodyPr>
          <a:lstStyle/>
          <a:p>
            <a:pPr algn="ctr"/>
            <a:r>
              <a:rPr lang="de-DE" sz="5500" b="1" dirty="0">
                <a:solidFill>
                  <a:srgbClr val="FF0000"/>
                </a:solidFill>
              </a:rPr>
              <a:t>FINANSIJSKA ANALIZA I OCJENA PROJEKTA </a:t>
            </a:r>
            <a:r>
              <a:rPr lang="sr-Latn-ME" sz="5500" b="1" dirty="0">
                <a:solidFill>
                  <a:srgbClr val="FF0000"/>
                </a:solidFill>
              </a:rPr>
              <a:t>- </a:t>
            </a:r>
            <a:r>
              <a:rPr lang="de-DE" sz="5500" b="1" dirty="0">
                <a:solidFill>
                  <a:srgbClr val="FF0000"/>
                </a:solidFill>
              </a:rPr>
              <a:t>STANDARDNI POKAZATELJ</a:t>
            </a:r>
            <a:r>
              <a:rPr lang="sr-Latn-ME" sz="5500" b="1" dirty="0">
                <a:solidFill>
                  <a:srgbClr val="FF0000"/>
                </a:solidFill>
              </a:rPr>
              <a:t>I</a:t>
            </a:r>
            <a:r>
              <a:rPr lang="de-DE" sz="5500" b="1" dirty="0">
                <a:solidFill>
                  <a:srgbClr val="FF0000"/>
                </a:solidFill>
              </a:rPr>
              <a:t> OPRAVDANOSTI INVESTICIJE:</a:t>
            </a:r>
            <a:endParaRPr lang="en-GB" sz="5500" b="1" dirty="0">
              <a:solidFill>
                <a:srgbClr val="FF0000"/>
              </a:solidFill>
            </a:endParaRPr>
          </a:p>
          <a:p>
            <a:r>
              <a:rPr lang="de-DE" sz="5500" dirty="0">
                <a:solidFill>
                  <a:schemeClr val="tx1"/>
                </a:solidFill>
              </a:rPr>
              <a:t> </a:t>
            </a:r>
            <a:endParaRPr lang="en-GB" sz="5500" dirty="0">
              <a:solidFill>
                <a:schemeClr val="tx1"/>
              </a:solidFill>
            </a:endParaRPr>
          </a:p>
          <a:p>
            <a:pPr lvl="0">
              <a:buFont typeface="Wingdings" panose="05000000000000000000" pitchFamily="2" charset="2"/>
              <a:buChar char="§"/>
            </a:pPr>
            <a:r>
              <a:rPr lang="sr-Latn-ME" sz="4600" dirty="0">
                <a:solidFill>
                  <a:schemeClr val="tx1"/>
                </a:solidFill>
              </a:rPr>
              <a:t> </a:t>
            </a:r>
            <a:r>
              <a:rPr lang="de-DE" sz="4900" dirty="0">
                <a:solidFill>
                  <a:schemeClr val="tx1"/>
                </a:solidFill>
              </a:rPr>
              <a:t>Finansijska neto sadašnja vrijednost (FNPV);</a:t>
            </a:r>
            <a:endParaRPr lang="en-GB" sz="4900" dirty="0">
              <a:solidFill>
                <a:schemeClr val="tx1"/>
              </a:solidFill>
            </a:endParaRPr>
          </a:p>
          <a:p>
            <a:pPr lvl="0">
              <a:buFont typeface="Wingdings" panose="05000000000000000000" pitchFamily="2" charset="2"/>
              <a:buChar char="§"/>
            </a:pPr>
            <a:r>
              <a:rPr lang="sr-Latn-ME" sz="4900" dirty="0">
                <a:solidFill>
                  <a:schemeClr val="tx1"/>
                </a:solidFill>
              </a:rPr>
              <a:t> </a:t>
            </a:r>
            <a:r>
              <a:rPr lang="de-DE" sz="4900" dirty="0">
                <a:solidFill>
                  <a:schemeClr val="tx1"/>
                </a:solidFill>
              </a:rPr>
              <a:t>Finansijska interna stopa rentabiliteta (FIRR);</a:t>
            </a:r>
            <a:endParaRPr lang="en-GB" sz="4900" dirty="0">
              <a:solidFill>
                <a:schemeClr val="tx1"/>
              </a:solidFill>
            </a:endParaRPr>
          </a:p>
          <a:p>
            <a:pPr lvl="0">
              <a:buFont typeface="Wingdings" panose="05000000000000000000" pitchFamily="2" charset="2"/>
              <a:buChar char="§"/>
            </a:pPr>
            <a:r>
              <a:rPr lang="sr-Latn-ME" sz="4900" dirty="0">
                <a:solidFill>
                  <a:schemeClr val="tx1"/>
                </a:solidFill>
              </a:rPr>
              <a:t> </a:t>
            </a:r>
            <a:r>
              <a:rPr lang="en-US" sz="4900" dirty="0" err="1">
                <a:solidFill>
                  <a:schemeClr val="tx1"/>
                </a:solidFill>
              </a:rPr>
              <a:t>Finansijski</a:t>
            </a:r>
            <a:r>
              <a:rPr lang="en-US" sz="4900" dirty="0">
                <a:solidFill>
                  <a:schemeClr val="tx1"/>
                </a:solidFill>
              </a:rPr>
              <a:t> Benefit Cost Ratio (FBCR) </a:t>
            </a:r>
            <a:r>
              <a:rPr lang="en-US" sz="4900" dirty="0" err="1">
                <a:solidFill>
                  <a:schemeClr val="tx1"/>
                </a:solidFill>
              </a:rPr>
              <a:t>i</a:t>
            </a:r>
            <a:endParaRPr lang="en-GB" sz="4900" dirty="0">
              <a:solidFill>
                <a:schemeClr val="tx1"/>
              </a:solidFill>
            </a:endParaRPr>
          </a:p>
          <a:p>
            <a:pPr lvl="0">
              <a:buFont typeface="Wingdings" panose="05000000000000000000" pitchFamily="2" charset="2"/>
              <a:buChar char="§"/>
            </a:pPr>
            <a:r>
              <a:rPr lang="sr-Latn-ME" sz="4900" dirty="0">
                <a:solidFill>
                  <a:schemeClr val="tx1"/>
                </a:solidFill>
              </a:rPr>
              <a:t> </a:t>
            </a:r>
            <a:r>
              <a:rPr lang="en-US" sz="4900" dirty="0">
                <a:solidFill>
                  <a:schemeClr val="tx1"/>
                </a:solidFill>
              </a:rPr>
              <a:t>Period </a:t>
            </a:r>
            <a:r>
              <a:rPr lang="en-US" sz="4900" dirty="0" err="1">
                <a:solidFill>
                  <a:schemeClr val="tx1"/>
                </a:solidFill>
              </a:rPr>
              <a:t>povraćaja</a:t>
            </a:r>
            <a:r>
              <a:rPr lang="en-US" sz="4900" dirty="0">
                <a:solidFill>
                  <a:schemeClr val="tx1"/>
                </a:solidFill>
              </a:rPr>
              <a:t> </a:t>
            </a:r>
            <a:r>
              <a:rPr lang="en-US" sz="4900" dirty="0" err="1">
                <a:solidFill>
                  <a:schemeClr val="tx1"/>
                </a:solidFill>
              </a:rPr>
              <a:t>investicije</a:t>
            </a:r>
            <a:r>
              <a:rPr lang="en-US" sz="4900" dirty="0">
                <a:solidFill>
                  <a:schemeClr val="tx1"/>
                </a:solidFill>
              </a:rPr>
              <a:t>.</a:t>
            </a:r>
            <a:endParaRPr lang="en-GB" sz="4900" dirty="0">
              <a:solidFill>
                <a:schemeClr val="tx1"/>
              </a:solidFill>
            </a:endParaRPr>
          </a:p>
          <a:p>
            <a:r>
              <a:rPr lang="en-US" sz="4900" dirty="0">
                <a:solidFill>
                  <a:schemeClr val="tx1"/>
                </a:solidFill>
              </a:rPr>
              <a:t> </a:t>
            </a:r>
            <a:endParaRPr lang="en-GB" sz="4900" dirty="0">
              <a:solidFill>
                <a:schemeClr val="tx1"/>
              </a:solidFill>
            </a:endParaRPr>
          </a:p>
          <a:p>
            <a:r>
              <a:rPr lang="en-US" sz="4900" dirty="0" err="1">
                <a:solidFill>
                  <a:srgbClr val="FF0000"/>
                </a:solidFill>
              </a:rPr>
              <a:t>Finasijska</a:t>
            </a:r>
            <a:r>
              <a:rPr lang="en-US" sz="4900" dirty="0">
                <a:solidFill>
                  <a:srgbClr val="FF0000"/>
                </a:solidFill>
              </a:rPr>
              <a:t> </a:t>
            </a:r>
            <a:r>
              <a:rPr lang="en-US" sz="4900" dirty="0" err="1">
                <a:solidFill>
                  <a:srgbClr val="FF0000"/>
                </a:solidFill>
              </a:rPr>
              <a:t>neto</a:t>
            </a:r>
            <a:r>
              <a:rPr lang="en-US" sz="4900" dirty="0">
                <a:solidFill>
                  <a:srgbClr val="FF0000"/>
                </a:solidFill>
              </a:rPr>
              <a:t> </a:t>
            </a:r>
            <a:r>
              <a:rPr lang="en-US" sz="4900" dirty="0" err="1">
                <a:solidFill>
                  <a:srgbClr val="FF0000"/>
                </a:solidFill>
              </a:rPr>
              <a:t>sadašnja</a:t>
            </a:r>
            <a:r>
              <a:rPr lang="en-US" sz="4900" dirty="0">
                <a:solidFill>
                  <a:srgbClr val="FF0000"/>
                </a:solidFill>
              </a:rPr>
              <a:t> </a:t>
            </a:r>
            <a:r>
              <a:rPr lang="en-US" sz="4900" dirty="0" err="1">
                <a:solidFill>
                  <a:srgbClr val="FF0000"/>
                </a:solidFill>
              </a:rPr>
              <a:t>vrijednost</a:t>
            </a:r>
            <a:r>
              <a:rPr lang="en-US" sz="4900" dirty="0">
                <a:solidFill>
                  <a:srgbClr val="FF0000"/>
                </a:solidFill>
              </a:rPr>
              <a:t> (FNPV) </a:t>
            </a:r>
            <a:r>
              <a:rPr lang="en-US" sz="4900" dirty="0">
                <a:solidFill>
                  <a:schemeClr val="tx1"/>
                </a:solidFill>
              </a:rPr>
              <a:t>se </a:t>
            </a:r>
            <a:r>
              <a:rPr lang="en-US" sz="4900" dirty="0" err="1">
                <a:solidFill>
                  <a:schemeClr val="tx1"/>
                </a:solidFill>
              </a:rPr>
              <a:t>temelji</a:t>
            </a:r>
            <a:r>
              <a:rPr lang="en-US" sz="4900" dirty="0">
                <a:solidFill>
                  <a:schemeClr val="tx1"/>
                </a:solidFill>
              </a:rPr>
              <a:t> </a:t>
            </a:r>
            <a:r>
              <a:rPr lang="en-US" sz="4900" dirty="0" err="1">
                <a:solidFill>
                  <a:schemeClr val="tx1"/>
                </a:solidFill>
              </a:rPr>
              <a:t>na</a:t>
            </a:r>
            <a:r>
              <a:rPr lang="en-US" sz="4900" dirty="0">
                <a:solidFill>
                  <a:schemeClr val="tx1"/>
                </a:solidFill>
              </a:rPr>
              <a:t> </a:t>
            </a:r>
            <a:r>
              <a:rPr lang="en-US" sz="4900" dirty="0" err="1">
                <a:solidFill>
                  <a:schemeClr val="tx1"/>
                </a:solidFill>
              </a:rPr>
              <a:t>pretpostavci</a:t>
            </a:r>
            <a:r>
              <a:rPr lang="en-US" sz="4900" dirty="0">
                <a:solidFill>
                  <a:schemeClr val="tx1"/>
                </a:solidFill>
              </a:rPr>
              <a:t> </a:t>
            </a:r>
            <a:r>
              <a:rPr lang="en-US" sz="4900" dirty="0" err="1">
                <a:solidFill>
                  <a:schemeClr val="tx1"/>
                </a:solidFill>
              </a:rPr>
              <a:t>diskontovanja</a:t>
            </a:r>
            <a:r>
              <a:rPr lang="en-US" sz="4900" dirty="0">
                <a:solidFill>
                  <a:schemeClr val="tx1"/>
                </a:solidFill>
              </a:rPr>
              <a:t> </a:t>
            </a:r>
            <a:r>
              <a:rPr lang="en-US" sz="4900" dirty="0" err="1">
                <a:solidFill>
                  <a:schemeClr val="tx1"/>
                </a:solidFill>
              </a:rPr>
              <a:t>svih</a:t>
            </a:r>
            <a:r>
              <a:rPr lang="en-US" sz="4900" dirty="0">
                <a:solidFill>
                  <a:schemeClr val="tx1"/>
                </a:solidFill>
              </a:rPr>
              <a:t> </a:t>
            </a:r>
            <a:r>
              <a:rPr lang="en-US" sz="4900" dirty="0" err="1">
                <a:solidFill>
                  <a:schemeClr val="tx1"/>
                </a:solidFill>
              </a:rPr>
              <a:t>budućih</a:t>
            </a:r>
            <a:r>
              <a:rPr lang="en-US" sz="4900" dirty="0">
                <a:solidFill>
                  <a:schemeClr val="tx1"/>
                </a:solidFill>
              </a:rPr>
              <a:t> </a:t>
            </a:r>
            <a:r>
              <a:rPr lang="en-US" sz="4900" dirty="0" err="1">
                <a:solidFill>
                  <a:schemeClr val="tx1"/>
                </a:solidFill>
              </a:rPr>
              <a:t>prihoda</a:t>
            </a:r>
            <a:r>
              <a:rPr lang="en-US" sz="4900" dirty="0">
                <a:solidFill>
                  <a:schemeClr val="tx1"/>
                </a:solidFill>
              </a:rPr>
              <a:t> </a:t>
            </a:r>
            <a:r>
              <a:rPr lang="en-US" sz="4900" dirty="0" err="1">
                <a:solidFill>
                  <a:schemeClr val="tx1"/>
                </a:solidFill>
              </a:rPr>
              <a:t>i</a:t>
            </a:r>
            <a:r>
              <a:rPr lang="en-US" sz="4900" dirty="0">
                <a:solidFill>
                  <a:schemeClr val="tx1"/>
                </a:solidFill>
              </a:rPr>
              <a:t> </a:t>
            </a:r>
            <a:r>
              <a:rPr lang="en-US" sz="4900" dirty="0" err="1">
                <a:solidFill>
                  <a:schemeClr val="tx1"/>
                </a:solidFill>
              </a:rPr>
              <a:t>troškova</a:t>
            </a:r>
            <a:r>
              <a:rPr lang="en-US" sz="4900" dirty="0">
                <a:solidFill>
                  <a:schemeClr val="tx1"/>
                </a:solidFill>
              </a:rPr>
              <a:t> </a:t>
            </a:r>
            <a:r>
              <a:rPr lang="en-US" sz="4900" dirty="0" err="1">
                <a:solidFill>
                  <a:schemeClr val="tx1"/>
                </a:solidFill>
              </a:rPr>
              <a:t>na</a:t>
            </a:r>
            <a:r>
              <a:rPr lang="en-US" sz="4900" dirty="0">
                <a:solidFill>
                  <a:schemeClr val="tx1"/>
                </a:solidFill>
              </a:rPr>
              <a:t> </a:t>
            </a:r>
            <a:r>
              <a:rPr lang="en-US" sz="4900" dirty="0" err="1">
                <a:solidFill>
                  <a:schemeClr val="tx1"/>
                </a:solidFill>
              </a:rPr>
              <a:t>početku</a:t>
            </a:r>
            <a:r>
              <a:rPr lang="en-US" sz="4900" dirty="0">
                <a:solidFill>
                  <a:schemeClr val="tx1"/>
                </a:solidFill>
              </a:rPr>
              <a:t> </a:t>
            </a:r>
            <a:r>
              <a:rPr lang="en-US" sz="4900" dirty="0" err="1">
                <a:solidFill>
                  <a:schemeClr val="tx1"/>
                </a:solidFill>
              </a:rPr>
              <a:t>implementacije</a:t>
            </a:r>
            <a:r>
              <a:rPr lang="en-US" sz="4900" dirty="0">
                <a:solidFill>
                  <a:schemeClr val="tx1"/>
                </a:solidFill>
              </a:rPr>
              <a:t> </a:t>
            </a:r>
            <a:r>
              <a:rPr lang="en-US" sz="4900" dirty="0" err="1">
                <a:solidFill>
                  <a:schemeClr val="tx1"/>
                </a:solidFill>
              </a:rPr>
              <a:t>projekta</a:t>
            </a:r>
            <a:r>
              <a:rPr lang="en-US" sz="4900" dirty="0">
                <a:solidFill>
                  <a:schemeClr val="tx1"/>
                </a:solidFill>
              </a:rPr>
              <a:t>, </a:t>
            </a:r>
            <a:r>
              <a:rPr lang="en-US" sz="4900" dirty="0" err="1">
                <a:solidFill>
                  <a:schemeClr val="tx1"/>
                </a:solidFill>
              </a:rPr>
              <a:t>uz</a:t>
            </a:r>
            <a:r>
              <a:rPr lang="en-US" sz="4900" dirty="0">
                <a:solidFill>
                  <a:schemeClr val="tx1"/>
                </a:solidFill>
              </a:rPr>
              <a:t> </a:t>
            </a:r>
            <a:r>
              <a:rPr lang="en-US" sz="4900" dirty="0" err="1">
                <a:solidFill>
                  <a:schemeClr val="tx1"/>
                </a:solidFill>
              </a:rPr>
              <a:t>naprijed</a:t>
            </a:r>
            <a:r>
              <a:rPr lang="en-US" sz="4900" dirty="0">
                <a:solidFill>
                  <a:schemeClr val="tx1"/>
                </a:solidFill>
              </a:rPr>
              <a:t> </a:t>
            </a:r>
            <a:r>
              <a:rPr lang="en-US" sz="4900" dirty="0" err="1">
                <a:solidFill>
                  <a:schemeClr val="tx1"/>
                </a:solidFill>
              </a:rPr>
              <a:t>određenu</a:t>
            </a:r>
            <a:r>
              <a:rPr lang="en-US" sz="4900" dirty="0">
                <a:solidFill>
                  <a:schemeClr val="tx1"/>
                </a:solidFill>
              </a:rPr>
              <a:t> </a:t>
            </a:r>
            <a:r>
              <a:rPr lang="en-US" sz="4900" dirty="0" err="1">
                <a:solidFill>
                  <a:schemeClr val="tx1"/>
                </a:solidFill>
              </a:rPr>
              <a:t>diskontnu</a:t>
            </a:r>
            <a:r>
              <a:rPr lang="en-US" sz="4900" dirty="0">
                <a:solidFill>
                  <a:schemeClr val="tx1"/>
                </a:solidFill>
              </a:rPr>
              <a:t> </a:t>
            </a:r>
            <a:r>
              <a:rPr lang="en-US" sz="4900" dirty="0" err="1">
                <a:solidFill>
                  <a:schemeClr val="tx1"/>
                </a:solidFill>
              </a:rPr>
              <a:t>stopu</a:t>
            </a:r>
            <a:r>
              <a:rPr lang="en-US" sz="4900" dirty="0">
                <a:solidFill>
                  <a:schemeClr val="tx1"/>
                </a:solidFill>
              </a:rPr>
              <a:t>. </a:t>
            </a:r>
            <a:r>
              <a:rPr lang="en-US" sz="4900" dirty="0" err="1">
                <a:solidFill>
                  <a:schemeClr val="tx1"/>
                </a:solidFill>
              </a:rPr>
              <a:t>Projekat</a:t>
            </a:r>
            <a:r>
              <a:rPr lang="en-US" sz="4900" dirty="0">
                <a:solidFill>
                  <a:schemeClr val="tx1"/>
                </a:solidFill>
              </a:rPr>
              <a:t> je </a:t>
            </a:r>
            <a:r>
              <a:rPr lang="en-US" sz="4900" dirty="0" err="1">
                <a:solidFill>
                  <a:schemeClr val="tx1"/>
                </a:solidFill>
              </a:rPr>
              <a:t>prihvatljiv</a:t>
            </a:r>
            <a:r>
              <a:rPr lang="en-US" sz="4900" dirty="0">
                <a:solidFill>
                  <a:schemeClr val="tx1"/>
                </a:solidFill>
              </a:rPr>
              <a:t> </a:t>
            </a:r>
            <a:r>
              <a:rPr lang="en-US" sz="4900" dirty="0" err="1">
                <a:solidFill>
                  <a:schemeClr val="tx1"/>
                </a:solidFill>
              </a:rPr>
              <a:t>ako</a:t>
            </a:r>
            <a:r>
              <a:rPr lang="en-US" sz="4900" dirty="0">
                <a:solidFill>
                  <a:schemeClr val="tx1"/>
                </a:solidFill>
              </a:rPr>
              <a:t> je NPV </a:t>
            </a:r>
            <a:r>
              <a:rPr lang="en-US" sz="4900" dirty="0" err="1">
                <a:solidFill>
                  <a:schemeClr val="tx1"/>
                </a:solidFill>
              </a:rPr>
              <a:t>veća</a:t>
            </a:r>
            <a:r>
              <a:rPr lang="en-US" sz="4900" dirty="0">
                <a:solidFill>
                  <a:schemeClr val="tx1"/>
                </a:solidFill>
              </a:rPr>
              <a:t> od </a:t>
            </a:r>
            <a:r>
              <a:rPr lang="en-US" sz="4900" dirty="0" err="1">
                <a:solidFill>
                  <a:schemeClr val="tx1"/>
                </a:solidFill>
              </a:rPr>
              <a:t>nule</a:t>
            </a:r>
            <a:r>
              <a:rPr lang="en-US" sz="4900" dirty="0">
                <a:solidFill>
                  <a:schemeClr val="tx1"/>
                </a:solidFill>
              </a:rPr>
              <a:t>.</a:t>
            </a:r>
            <a:endParaRPr lang="en-GB" sz="4900" dirty="0">
              <a:solidFill>
                <a:schemeClr val="tx1"/>
              </a:solidFill>
            </a:endParaRPr>
          </a:p>
          <a:p>
            <a:r>
              <a:rPr lang="en-US" sz="4900" dirty="0">
                <a:solidFill>
                  <a:schemeClr val="tx1"/>
                </a:solidFill>
              </a:rPr>
              <a:t> </a:t>
            </a:r>
            <a:endParaRPr lang="en-GB" sz="4900" dirty="0">
              <a:solidFill>
                <a:schemeClr val="tx1"/>
              </a:solidFill>
            </a:endParaRPr>
          </a:p>
          <a:p>
            <a:r>
              <a:rPr lang="en-US" sz="4900" dirty="0" err="1">
                <a:solidFill>
                  <a:srgbClr val="FF0000"/>
                </a:solidFill>
              </a:rPr>
              <a:t>Finansijska</a:t>
            </a:r>
            <a:r>
              <a:rPr lang="en-US" sz="4900" dirty="0">
                <a:solidFill>
                  <a:srgbClr val="FF0000"/>
                </a:solidFill>
              </a:rPr>
              <a:t> </a:t>
            </a:r>
            <a:r>
              <a:rPr lang="en-US" sz="4900" dirty="0" err="1">
                <a:solidFill>
                  <a:srgbClr val="FF0000"/>
                </a:solidFill>
              </a:rPr>
              <a:t>interna</a:t>
            </a:r>
            <a:r>
              <a:rPr lang="en-US" sz="4900" dirty="0">
                <a:solidFill>
                  <a:srgbClr val="FF0000"/>
                </a:solidFill>
              </a:rPr>
              <a:t> </a:t>
            </a:r>
            <a:r>
              <a:rPr lang="en-US" sz="4900" dirty="0" err="1">
                <a:solidFill>
                  <a:srgbClr val="FF0000"/>
                </a:solidFill>
              </a:rPr>
              <a:t>stopa</a:t>
            </a:r>
            <a:r>
              <a:rPr lang="en-US" sz="4900" dirty="0">
                <a:solidFill>
                  <a:srgbClr val="FF0000"/>
                </a:solidFill>
              </a:rPr>
              <a:t> </a:t>
            </a:r>
            <a:r>
              <a:rPr lang="en-US" sz="4900" dirty="0" err="1">
                <a:solidFill>
                  <a:srgbClr val="FF0000"/>
                </a:solidFill>
              </a:rPr>
              <a:t>rentabilnosti</a:t>
            </a:r>
            <a:r>
              <a:rPr lang="en-US" sz="4900" dirty="0">
                <a:solidFill>
                  <a:srgbClr val="FF0000"/>
                </a:solidFill>
              </a:rPr>
              <a:t> (FIRR) </a:t>
            </a:r>
            <a:r>
              <a:rPr lang="en-US" sz="4900" dirty="0">
                <a:solidFill>
                  <a:schemeClr val="tx1"/>
                </a:solidFill>
              </a:rPr>
              <a:t>je </a:t>
            </a:r>
            <a:r>
              <a:rPr lang="en-US" sz="4900" dirty="0" err="1">
                <a:solidFill>
                  <a:schemeClr val="tx1"/>
                </a:solidFill>
              </a:rPr>
              <a:t>stopa</a:t>
            </a:r>
            <a:r>
              <a:rPr lang="en-US" sz="4900" dirty="0">
                <a:solidFill>
                  <a:schemeClr val="tx1"/>
                </a:solidFill>
              </a:rPr>
              <a:t> </a:t>
            </a:r>
            <a:r>
              <a:rPr lang="en-US" sz="4900" dirty="0" err="1">
                <a:solidFill>
                  <a:schemeClr val="tx1"/>
                </a:solidFill>
              </a:rPr>
              <a:t>po</a:t>
            </a:r>
            <a:r>
              <a:rPr lang="en-US" sz="4900" dirty="0">
                <a:solidFill>
                  <a:schemeClr val="tx1"/>
                </a:solidFill>
              </a:rPr>
              <a:t> </a:t>
            </a:r>
            <a:r>
              <a:rPr lang="en-US" sz="4900" dirty="0" err="1">
                <a:solidFill>
                  <a:schemeClr val="tx1"/>
                </a:solidFill>
              </a:rPr>
              <a:t>kojoj</a:t>
            </a:r>
            <a:r>
              <a:rPr lang="en-US" sz="4900" dirty="0">
                <a:solidFill>
                  <a:schemeClr val="tx1"/>
                </a:solidFill>
              </a:rPr>
              <a:t> se FNPV </a:t>
            </a:r>
            <a:r>
              <a:rPr lang="en-US" sz="4900" dirty="0" err="1">
                <a:solidFill>
                  <a:schemeClr val="tx1"/>
                </a:solidFill>
              </a:rPr>
              <a:t>projekta</a:t>
            </a:r>
            <a:r>
              <a:rPr lang="en-US" sz="4900" dirty="0">
                <a:solidFill>
                  <a:schemeClr val="tx1"/>
                </a:solidFill>
              </a:rPr>
              <a:t> </a:t>
            </a:r>
            <a:r>
              <a:rPr lang="en-US" sz="4900" dirty="0" err="1">
                <a:solidFill>
                  <a:schemeClr val="tx1"/>
                </a:solidFill>
              </a:rPr>
              <a:t>izjednačava</a:t>
            </a:r>
            <a:r>
              <a:rPr lang="en-US" sz="4900" dirty="0">
                <a:solidFill>
                  <a:schemeClr val="tx1"/>
                </a:solidFill>
              </a:rPr>
              <a:t> </a:t>
            </a:r>
            <a:r>
              <a:rPr lang="en-US" sz="4900" dirty="0" err="1">
                <a:solidFill>
                  <a:schemeClr val="tx1"/>
                </a:solidFill>
              </a:rPr>
              <a:t>sa</a:t>
            </a:r>
            <a:r>
              <a:rPr lang="en-US" sz="4900" dirty="0">
                <a:solidFill>
                  <a:schemeClr val="tx1"/>
                </a:solidFill>
              </a:rPr>
              <a:t> 0. Ta </a:t>
            </a:r>
            <a:r>
              <a:rPr lang="en-US" sz="4900" dirty="0" err="1">
                <a:solidFill>
                  <a:schemeClr val="tx1"/>
                </a:solidFill>
              </a:rPr>
              <a:t>stopa</a:t>
            </a:r>
            <a:r>
              <a:rPr lang="en-US" sz="4900" dirty="0">
                <a:solidFill>
                  <a:schemeClr val="tx1"/>
                </a:solidFill>
              </a:rPr>
              <a:t> </a:t>
            </a:r>
            <a:r>
              <a:rPr lang="en-US" sz="4900" dirty="0" err="1">
                <a:solidFill>
                  <a:schemeClr val="tx1"/>
                </a:solidFill>
              </a:rPr>
              <a:t>odslikava</a:t>
            </a:r>
            <a:r>
              <a:rPr lang="en-US" sz="4900" dirty="0">
                <a:solidFill>
                  <a:schemeClr val="tx1"/>
                </a:solidFill>
              </a:rPr>
              <a:t> </a:t>
            </a:r>
            <a:r>
              <a:rPr lang="en-US" sz="4900" dirty="0" err="1">
                <a:solidFill>
                  <a:schemeClr val="tx1"/>
                </a:solidFill>
              </a:rPr>
              <a:t>efikasnost</a:t>
            </a:r>
            <a:r>
              <a:rPr lang="en-US" sz="4900" dirty="0">
                <a:solidFill>
                  <a:schemeClr val="tx1"/>
                </a:solidFill>
              </a:rPr>
              <a:t> </a:t>
            </a:r>
            <a:r>
              <a:rPr lang="en-US" sz="4900" dirty="0" err="1">
                <a:solidFill>
                  <a:schemeClr val="tx1"/>
                </a:solidFill>
              </a:rPr>
              <a:t>projekta</a:t>
            </a:r>
            <a:r>
              <a:rPr lang="en-US" sz="4900" dirty="0">
                <a:solidFill>
                  <a:schemeClr val="tx1"/>
                </a:solidFill>
              </a:rPr>
              <a:t>, a </a:t>
            </a:r>
            <a:r>
              <a:rPr lang="en-US" sz="4900" dirty="0" err="1">
                <a:solidFill>
                  <a:schemeClr val="tx1"/>
                </a:solidFill>
              </a:rPr>
              <a:t>kao</a:t>
            </a:r>
            <a:r>
              <a:rPr lang="en-US" sz="4900" dirty="0">
                <a:solidFill>
                  <a:schemeClr val="tx1"/>
                </a:solidFill>
              </a:rPr>
              <a:t> </a:t>
            </a:r>
            <a:r>
              <a:rPr lang="en-US" sz="4900" dirty="0" err="1">
                <a:solidFill>
                  <a:schemeClr val="tx1"/>
                </a:solidFill>
              </a:rPr>
              <a:t>kriterijum</a:t>
            </a:r>
            <a:r>
              <a:rPr lang="en-US" sz="4900" dirty="0">
                <a:solidFill>
                  <a:schemeClr val="tx1"/>
                </a:solidFill>
              </a:rPr>
              <a:t> </a:t>
            </a:r>
            <a:r>
              <a:rPr lang="en-US" sz="4900" dirty="0" err="1">
                <a:solidFill>
                  <a:schemeClr val="tx1"/>
                </a:solidFill>
              </a:rPr>
              <a:t>prihvatljivosti</a:t>
            </a:r>
            <a:r>
              <a:rPr lang="en-US" sz="4900" dirty="0">
                <a:solidFill>
                  <a:schemeClr val="tx1"/>
                </a:solidFill>
              </a:rPr>
              <a:t> se </a:t>
            </a:r>
            <a:r>
              <a:rPr lang="en-US" sz="4900" dirty="0" err="1">
                <a:solidFill>
                  <a:schemeClr val="tx1"/>
                </a:solidFill>
              </a:rPr>
              <a:t>uzima</a:t>
            </a:r>
            <a:r>
              <a:rPr lang="en-US" sz="4900" dirty="0">
                <a:solidFill>
                  <a:schemeClr val="tx1"/>
                </a:solidFill>
              </a:rPr>
              <a:t> da </a:t>
            </a:r>
            <a:r>
              <a:rPr lang="en-US" sz="4900" dirty="0" err="1">
                <a:solidFill>
                  <a:schemeClr val="tx1"/>
                </a:solidFill>
              </a:rPr>
              <a:t>ona</a:t>
            </a:r>
            <a:r>
              <a:rPr lang="en-US" sz="4900" dirty="0">
                <a:solidFill>
                  <a:schemeClr val="tx1"/>
                </a:solidFill>
              </a:rPr>
              <a:t> </a:t>
            </a:r>
            <a:r>
              <a:rPr lang="en-US" sz="4900" dirty="0" err="1">
                <a:solidFill>
                  <a:schemeClr val="tx1"/>
                </a:solidFill>
              </a:rPr>
              <a:t>treba</a:t>
            </a:r>
            <a:r>
              <a:rPr lang="en-US" sz="4900" dirty="0">
                <a:solidFill>
                  <a:schemeClr val="tx1"/>
                </a:solidFill>
              </a:rPr>
              <a:t> da </a:t>
            </a:r>
            <a:r>
              <a:rPr lang="en-US" sz="4900" dirty="0" err="1">
                <a:solidFill>
                  <a:schemeClr val="tx1"/>
                </a:solidFill>
              </a:rPr>
              <a:t>bude</a:t>
            </a:r>
            <a:r>
              <a:rPr lang="en-US" sz="4900" dirty="0">
                <a:solidFill>
                  <a:schemeClr val="tx1"/>
                </a:solidFill>
              </a:rPr>
              <a:t> </a:t>
            </a:r>
            <a:r>
              <a:rPr lang="en-US" sz="4900" dirty="0" err="1">
                <a:solidFill>
                  <a:schemeClr val="tx1"/>
                </a:solidFill>
              </a:rPr>
              <a:t>veća</a:t>
            </a:r>
            <a:r>
              <a:rPr lang="en-US" sz="4900" dirty="0">
                <a:solidFill>
                  <a:schemeClr val="tx1"/>
                </a:solidFill>
              </a:rPr>
              <a:t> od </a:t>
            </a:r>
            <a:r>
              <a:rPr lang="en-US" sz="4900" dirty="0" err="1">
                <a:solidFill>
                  <a:schemeClr val="tx1"/>
                </a:solidFill>
              </a:rPr>
              <a:t>diskontne</a:t>
            </a:r>
            <a:r>
              <a:rPr lang="en-US" sz="4900" dirty="0">
                <a:solidFill>
                  <a:schemeClr val="tx1"/>
                </a:solidFill>
              </a:rPr>
              <a:t> stope.</a:t>
            </a:r>
            <a:endParaRPr lang="en-GB" sz="4900" dirty="0">
              <a:solidFill>
                <a:schemeClr val="tx1"/>
              </a:solidFill>
            </a:endParaRPr>
          </a:p>
          <a:p>
            <a:r>
              <a:rPr lang="en-US" sz="4900" dirty="0">
                <a:solidFill>
                  <a:schemeClr val="tx1"/>
                </a:solidFill>
              </a:rPr>
              <a:t> </a:t>
            </a:r>
            <a:endParaRPr lang="en-GB" sz="4900" dirty="0">
              <a:solidFill>
                <a:schemeClr val="tx1"/>
              </a:solidFill>
            </a:endParaRPr>
          </a:p>
          <a:p>
            <a:r>
              <a:rPr lang="en-US" sz="4900" dirty="0" err="1">
                <a:solidFill>
                  <a:srgbClr val="FF0000"/>
                </a:solidFill>
              </a:rPr>
              <a:t>Finansijski</a:t>
            </a:r>
            <a:r>
              <a:rPr lang="en-US" sz="4900" dirty="0">
                <a:solidFill>
                  <a:srgbClr val="FF0000"/>
                </a:solidFill>
              </a:rPr>
              <a:t> Benefit Cost Ratio (FBCR) </a:t>
            </a:r>
            <a:r>
              <a:rPr lang="en-US" sz="4900" dirty="0" err="1">
                <a:solidFill>
                  <a:schemeClr val="tx1"/>
                </a:solidFill>
              </a:rPr>
              <a:t>pokazuje</a:t>
            </a:r>
            <a:r>
              <a:rPr lang="en-US" sz="4900" dirty="0">
                <a:solidFill>
                  <a:schemeClr val="tx1"/>
                </a:solidFill>
              </a:rPr>
              <a:t> </a:t>
            </a:r>
            <a:r>
              <a:rPr lang="en-US" sz="4900" dirty="0" err="1">
                <a:solidFill>
                  <a:schemeClr val="tx1"/>
                </a:solidFill>
              </a:rPr>
              <a:t>koliko</a:t>
            </a:r>
            <a:r>
              <a:rPr lang="en-US" sz="4900" dirty="0">
                <a:solidFill>
                  <a:schemeClr val="tx1"/>
                </a:solidFill>
              </a:rPr>
              <a:t> se </a:t>
            </a:r>
            <a:r>
              <a:rPr lang="en-US" sz="4900" dirty="0" err="1">
                <a:solidFill>
                  <a:schemeClr val="tx1"/>
                </a:solidFill>
              </a:rPr>
              <a:t>neto</a:t>
            </a:r>
            <a:r>
              <a:rPr lang="en-US" sz="4900" dirty="0">
                <a:solidFill>
                  <a:schemeClr val="tx1"/>
                </a:solidFill>
              </a:rPr>
              <a:t> </a:t>
            </a:r>
            <a:r>
              <a:rPr lang="en-US" sz="4900" dirty="0" err="1">
                <a:solidFill>
                  <a:schemeClr val="tx1"/>
                </a:solidFill>
              </a:rPr>
              <a:t>koristi</a:t>
            </a:r>
            <a:r>
              <a:rPr lang="en-US" sz="4900" dirty="0">
                <a:solidFill>
                  <a:schemeClr val="tx1"/>
                </a:solidFill>
              </a:rPr>
              <a:t> </a:t>
            </a:r>
            <a:r>
              <a:rPr lang="en-US" sz="4900" dirty="0" err="1">
                <a:solidFill>
                  <a:schemeClr val="tx1"/>
                </a:solidFill>
              </a:rPr>
              <a:t>može</a:t>
            </a:r>
            <a:r>
              <a:rPr lang="en-US" sz="4900" dirty="0">
                <a:solidFill>
                  <a:schemeClr val="tx1"/>
                </a:solidFill>
              </a:rPr>
              <a:t> </a:t>
            </a:r>
            <a:r>
              <a:rPr lang="en-US" sz="4900" dirty="0" err="1">
                <a:solidFill>
                  <a:schemeClr val="tx1"/>
                </a:solidFill>
              </a:rPr>
              <a:t>postići</a:t>
            </a:r>
            <a:r>
              <a:rPr lang="en-US" sz="4900" dirty="0">
                <a:solidFill>
                  <a:schemeClr val="tx1"/>
                </a:solidFill>
              </a:rPr>
              <a:t> </a:t>
            </a:r>
            <a:r>
              <a:rPr lang="en-US" sz="4900" dirty="0" err="1">
                <a:solidFill>
                  <a:schemeClr val="tx1"/>
                </a:solidFill>
              </a:rPr>
              <a:t>po</a:t>
            </a:r>
            <a:r>
              <a:rPr lang="en-US" sz="4900" dirty="0">
                <a:solidFill>
                  <a:schemeClr val="tx1"/>
                </a:solidFill>
              </a:rPr>
              <a:t> </a:t>
            </a:r>
            <a:r>
              <a:rPr lang="en-US" sz="4900" dirty="0" err="1">
                <a:solidFill>
                  <a:schemeClr val="tx1"/>
                </a:solidFill>
              </a:rPr>
              <a:t>svakoj</a:t>
            </a:r>
            <a:r>
              <a:rPr lang="en-US" sz="4900" dirty="0">
                <a:solidFill>
                  <a:schemeClr val="tx1"/>
                </a:solidFill>
              </a:rPr>
              <a:t> </a:t>
            </a:r>
            <a:r>
              <a:rPr lang="en-US" sz="4900" dirty="0" err="1">
                <a:solidFill>
                  <a:schemeClr val="tx1"/>
                </a:solidFill>
              </a:rPr>
              <a:t>jedinici</a:t>
            </a:r>
            <a:r>
              <a:rPr lang="en-US" sz="4900" dirty="0">
                <a:solidFill>
                  <a:schemeClr val="tx1"/>
                </a:solidFill>
              </a:rPr>
              <a:t> </a:t>
            </a:r>
            <a:r>
              <a:rPr lang="en-US" sz="4900" dirty="0" err="1">
                <a:solidFill>
                  <a:schemeClr val="tx1"/>
                </a:solidFill>
              </a:rPr>
              <a:t>troškova</a:t>
            </a:r>
            <a:r>
              <a:rPr lang="en-US" sz="4900" dirty="0">
                <a:solidFill>
                  <a:schemeClr val="tx1"/>
                </a:solidFill>
              </a:rPr>
              <a:t>. </a:t>
            </a:r>
            <a:r>
              <a:rPr lang="en-US" sz="4900" dirty="0" err="1">
                <a:solidFill>
                  <a:schemeClr val="tx1"/>
                </a:solidFill>
              </a:rPr>
              <a:t>Računa</a:t>
            </a:r>
            <a:r>
              <a:rPr lang="en-US" sz="4900" dirty="0">
                <a:solidFill>
                  <a:schemeClr val="tx1"/>
                </a:solidFill>
              </a:rPr>
              <a:t> se </a:t>
            </a:r>
            <a:r>
              <a:rPr lang="en-US" sz="4900" dirty="0" err="1">
                <a:solidFill>
                  <a:schemeClr val="tx1"/>
                </a:solidFill>
              </a:rPr>
              <a:t>kao</a:t>
            </a:r>
            <a:r>
              <a:rPr lang="en-US" sz="4900" dirty="0">
                <a:solidFill>
                  <a:schemeClr val="tx1"/>
                </a:solidFill>
              </a:rPr>
              <a:t> </a:t>
            </a:r>
            <a:r>
              <a:rPr lang="en-US" sz="4900" dirty="0" err="1">
                <a:solidFill>
                  <a:schemeClr val="tx1"/>
                </a:solidFill>
              </a:rPr>
              <a:t>odnos</a:t>
            </a:r>
            <a:r>
              <a:rPr lang="en-US" sz="4900" dirty="0">
                <a:solidFill>
                  <a:schemeClr val="tx1"/>
                </a:solidFill>
              </a:rPr>
              <a:t> </a:t>
            </a:r>
            <a:r>
              <a:rPr lang="en-US" sz="4900" dirty="0" err="1">
                <a:solidFill>
                  <a:schemeClr val="tx1"/>
                </a:solidFill>
              </a:rPr>
              <a:t>diskontovanog</a:t>
            </a:r>
            <a:r>
              <a:rPr lang="en-US" sz="4900" dirty="0">
                <a:solidFill>
                  <a:schemeClr val="tx1"/>
                </a:solidFill>
              </a:rPr>
              <a:t> </a:t>
            </a:r>
            <a:r>
              <a:rPr lang="en-US" sz="4900" dirty="0" err="1">
                <a:solidFill>
                  <a:schemeClr val="tx1"/>
                </a:solidFill>
              </a:rPr>
              <a:t>zbira</a:t>
            </a:r>
            <a:r>
              <a:rPr lang="en-US" sz="4900" dirty="0">
                <a:solidFill>
                  <a:schemeClr val="tx1"/>
                </a:solidFill>
              </a:rPr>
              <a:t> </a:t>
            </a:r>
            <a:r>
              <a:rPr lang="en-US" sz="4900" dirty="0" err="1">
                <a:solidFill>
                  <a:schemeClr val="tx1"/>
                </a:solidFill>
              </a:rPr>
              <a:t>svih</a:t>
            </a:r>
            <a:r>
              <a:rPr lang="en-US" sz="4900" dirty="0">
                <a:solidFill>
                  <a:schemeClr val="tx1"/>
                </a:solidFill>
              </a:rPr>
              <a:t> </a:t>
            </a:r>
            <a:r>
              <a:rPr lang="en-US" sz="4900" dirty="0" err="1">
                <a:solidFill>
                  <a:schemeClr val="tx1"/>
                </a:solidFill>
              </a:rPr>
              <a:t>budućih</a:t>
            </a:r>
            <a:r>
              <a:rPr lang="en-US" sz="4900" dirty="0">
                <a:solidFill>
                  <a:schemeClr val="tx1"/>
                </a:solidFill>
              </a:rPr>
              <a:t> </a:t>
            </a:r>
            <a:r>
              <a:rPr lang="en-US" sz="4900" dirty="0" err="1">
                <a:solidFill>
                  <a:schemeClr val="tx1"/>
                </a:solidFill>
              </a:rPr>
              <a:t>koristi</a:t>
            </a:r>
            <a:r>
              <a:rPr lang="en-US" sz="4900" dirty="0">
                <a:solidFill>
                  <a:schemeClr val="tx1"/>
                </a:solidFill>
              </a:rPr>
              <a:t> </a:t>
            </a:r>
            <a:r>
              <a:rPr lang="en-US" sz="4900" dirty="0" err="1">
                <a:solidFill>
                  <a:schemeClr val="tx1"/>
                </a:solidFill>
              </a:rPr>
              <a:t>i</a:t>
            </a:r>
            <a:r>
              <a:rPr lang="en-US" sz="4900" dirty="0">
                <a:solidFill>
                  <a:schemeClr val="tx1"/>
                </a:solidFill>
              </a:rPr>
              <a:t> </a:t>
            </a:r>
            <a:r>
              <a:rPr lang="en-US" sz="4900" dirty="0" err="1">
                <a:solidFill>
                  <a:schemeClr val="tx1"/>
                </a:solidFill>
              </a:rPr>
              <a:t>diskontovanog</a:t>
            </a:r>
            <a:r>
              <a:rPr lang="en-US" sz="4900" dirty="0">
                <a:solidFill>
                  <a:schemeClr val="tx1"/>
                </a:solidFill>
              </a:rPr>
              <a:t> </a:t>
            </a:r>
            <a:r>
              <a:rPr lang="en-US" sz="4900" dirty="0" err="1">
                <a:solidFill>
                  <a:schemeClr val="tx1"/>
                </a:solidFill>
              </a:rPr>
              <a:t>zbira</a:t>
            </a:r>
            <a:r>
              <a:rPr lang="en-US" sz="4900" dirty="0">
                <a:solidFill>
                  <a:schemeClr val="tx1"/>
                </a:solidFill>
              </a:rPr>
              <a:t> </a:t>
            </a:r>
            <a:r>
              <a:rPr lang="en-US" sz="4900" dirty="0" err="1">
                <a:solidFill>
                  <a:schemeClr val="tx1"/>
                </a:solidFill>
              </a:rPr>
              <a:t>svih</a:t>
            </a:r>
            <a:r>
              <a:rPr lang="en-US" sz="4900" dirty="0">
                <a:solidFill>
                  <a:schemeClr val="tx1"/>
                </a:solidFill>
              </a:rPr>
              <a:t> </a:t>
            </a:r>
            <a:r>
              <a:rPr lang="en-US" sz="4900" dirty="0" err="1">
                <a:solidFill>
                  <a:schemeClr val="tx1"/>
                </a:solidFill>
              </a:rPr>
              <a:t>troškova</a:t>
            </a:r>
            <a:r>
              <a:rPr lang="en-US" sz="4900" dirty="0">
                <a:solidFill>
                  <a:schemeClr val="tx1"/>
                </a:solidFill>
              </a:rPr>
              <a:t>.</a:t>
            </a:r>
            <a:endParaRPr lang="en-GB" sz="4900" dirty="0">
              <a:solidFill>
                <a:schemeClr val="tx1"/>
              </a:solidFill>
            </a:endParaRPr>
          </a:p>
          <a:p>
            <a:r>
              <a:rPr lang="en-US" sz="4900" dirty="0">
                <a:solidFill>
                  <a:schemeClr val="tx1"/>
                </a:solidFill>
              </a:rPr>
              <a:t> </a:t>
            </a:r>
            <a:endParaRPr lang="en-GB" sz="4900" dirty="0">
              <a:solidFill>
                <a:schemeClr val="tx1"/>
              </a:solidFill>
            </a:endParaRPr>
          </a:p>
          <a:p>
            <a:r>
              <a:rPr lang="en-US" sz="4900" dirty="0">
                <a:solidFill>
                  <a:srgbClr val="FF0000"/>
                </a:solidFill>
              </a:rPr>
              <a:t>Period </a:t>
            </a:r>
            <a:r>
              <a:rPr lang="en-US" sz="4900" dirty="0" err="1">
                <a:solidFill>
                  <a:srgbClr val="FF0000"/>
                </a:solidFill>
              </a:rPr>
              <a:t>povraćaja</a:t>
            </a:r>
            <a:r>
              <a:rPr lang="en-US" sz="4900" dirty="0">
                <a:solidFill>
                  <a:srgbClr val="FF0000"/>
                </a:solidFill>
              </a:rPr>
              <a:t> – Payback Period (PP) </a:t>
            </a:r>
            <a:r>
              <a:rPr lang="en-US" sz="4900" dirty="0">
                <a:solidFill>
                  <a:schemeClr val="tx1"/>
                </a:solidFill>
              </a:rPr>
              <a:t>je </a:t>
            </a:r>
            <a:r>
              <a:rPr lang="en-US" sz="4900" dirty="0" err="1">
                <a:solidFill>
                  <a:schemeClr val="tx1"/>
                </a:solidFill>
              </a:rPr>
              <a:t>vrijeme</a:t>
            </a:r>
            <a:r>
              <a:rPr lang="en-US" sz="4900" dirty="0">
                <a:solidFill>
                  <a:schemeClr val="tx1"/>
                </a:solidFill>
              </a:rPr>
              <a:t> </a:t>
            </a:r>
            <a:r>
              <a:rPr lang="en-US" sz="4900" dirty="0" err="1">
                <a:solidFill>
                  <a:schemeClr val="tx1"/>
                </a:solidFill>
              </a:rPr>
              <a:t>potrebno</a:t>
            </a:r>
            <a:r>
              <a:rPr lang="en-US" sz="4900" dirty="0">
                <a:solidFill>
                  <a:schemeClr val="tx1"/>
                </a:solidFill>
              </a:rPr>
              <a:t> da se </a:t>
            </a:r>
            <a:r>
              <a:rPr lang="en-US" sz="4900" dirty="0" err="1">
                <a:solidFill>
                  <a:schemeClr val="tx1"/>
                </a:solidFill>
              </a:rPr>
              <a:t>prikupljanjem</a:t>
            </a:r>
            <a:r>
              <a:rPr lang="en-US" sz="4900" dirty="0">
                <a:solidFill>
                  <a:schemeClr val="tx1"/>
                </a:solidFill>
              </a:rPr>
              <a:t> </a:t>
            </a:r>
            <a:r>
              <a:rPr lang="en-US" sz="4900" dirty="0" err="1">
                <a:solidFill>
                  <a:schemeClr val="tx1"/>
                </a:solidFill>
              </a:rPr>
              <a:t>akumulacije</a:t>
            </a:r>
            <a:r>
              <a:rPr lang="en-US" sz="4900" dirty="0">
                <a:solidFill>
                  <a:schemeClr val="tx1"/>
                </a:solidFill>
              </a:rPr>
              <a:t> </a:t>
            </a:r>
            <a:r>
              <a:rPr lang="en-US" sz="4900" dirty="0" err="1">
                <a:solidFill>
                  <a:schemeClr val="tx1"/>
                </a:solidFill>
              </a:rPr>
              <a:t>projekta</a:t>
            </a:r>
            <a:r>
              <a:rPr lang="en-US" sz="4900" dirty="0">
                <a:solidFill>
                  <a:schemeClr val="tx1"/>
                </a:solidFill>
              </a:rPr>
              <a:t> </a:t>
            </a:r>
            <a:r>
              <a:rPr lang="en-US" sz="4900" dirty="0" err="1">
                <a:solidFill>
                  <a:schemeClr val="tx1"/>
                </a:solidFill>
              </a:rPr>
              <a:t>vrate</a:t>
            </a:r>
            <a:r>
              <a:rPr lang="en-US" sz="4900" dirty="0">
                <a:solidFill>
                  <a:schemeClr val="tx1"/>
                </a:solidFill>
              </a:rPr>
              <a:t> </a:t>
            </a:r>
            <a:r>
              <a:rPr lang="en-US" sz="4900" dirty="0" err="1">
                <a:solidFill>
                  <a:schemeClr val="tx1"/>
                </a:solidFill>
              </a:rPr>
              <a:t>uložene</a:t>
            </a:r>
            <a:r>
              <a:rPr lang="en-US" sz="4900" dirty="0">
                <a:solidFill>
                  <a:schemeClr val="tx1"/>
                </a:solidFill>
              </a:rPr>
              <a:t> </a:t>
            </a:r>
            <a:r>
              <a:rPr lang="en-US" sz="4900" dirty="0" err="1">
                <a:solidFill>
                  <a:schemeClr val="tx1"/>
                </a:solidFill>
              </a:rPr>
              <a:t>investicije</a:t>
            </a:r>
            <a:r>
              <a:rPr lang="en-US" sz="4900" dirty="0">
                <a:solidFill>
                  <a:schemeClr val="tx1"/>
                </a:solidFill>
              </a:rPr>
              <a:t>. Period </a:t>
            </a:r>
            <a:r>
              <a:rPr lang="en-US" sz="4900" dirty="0" err="1">
                <a:solidFill>
                  <a:schemeClr val="tx1"/>
                </a:solidFill>
              </a:rPr>
              <a:t>povraćaja</a:t>
            </a:r>
            <a:r>
              <a:rPr lang="en-US" sz="4900" dirty="0">
                <a:solidFill>
                  <a:schemeClr val="tx1"/>
                </a:solidFill>
              </a:rPr>
              <a:t> </a:t>
            </a:r>
            <a:r>
              <a:rPr lang="en-US" sz="4900" dirty="0" err="1">
                <a:solidFill>
                  <a:schemeClr val="tx1"/>
                </a:solidFill>
              </a:rPr>
              <a:t>mjeri</a:t>
            </a:r>
            <a:r>
              <a:rPr lang="en-US" sz="4900" dirty="0">
                <a:solidFill>
                  <a:schemeClr val="tx1"/>
                </a:solidFill>
              </a:rPr>
              <a:t> se </a:t>
            </a:r>
            <a:r>
              <a:rPr lang="en-US" sz="4900" dirty="0" err="1">
                <a:solidFill>
                  <a:schemeClr val="tx1"/>
                </a:solidFill>
              </a:rPr>
              <a:t>brojem</a:t>
            </a:r>
            <a:r>
              <a:rPr lang="en-US" sz="4900" dirty="0">
                <a:solidFill>
                  <a:schemeClr val="tx1"/>
                </a:solidFill>
              </a:rPr>
              <a:t> </a:t>
            </a:r>
            <a:r>
              <a:rPr lang="en-US" sz="4900" dirty="0" err="1">
                <a:solidFill>
                  <a:schemeClr val="tx1"/>
                </a:solidFill>
              </a:rPr>
              <a:t>godina</a:t>
            </a:r>
            <a:r>
              <a:rPr lang="sr-Latn-ME" sz="4900" dirty="0">
                <a:solidFill>
                  <a:schemeClr val="tx1"/>
                </a:solidFill>
              </a:rPr>
              <a:t>. </a:t>
            </a:r>
            <a:r>
              <a:rPr lang="en-US" sz="4900" dirty="0" err="1">
                <a:solidFill>
                  <a:schemeClr val="tx1"/>
                </a:solidFill>
              </a:rPr>
              <a:t>Realizacija</a:t>
            </a:r>
            <a:r>
              <a:rPr lang="en-US" sz="4900" dirty="0">
                <a:solidFill>
                  <a:schemeClr val="tx1"/>
                </a:solidFill>
              </a:rPr>
              <a:t> </a:t>
            </a:r>
            <a:r>
              <a:rPr lang="en-US" sz="4900" dirty="0" err="1">
                <a:solidFill>
                  <a:schemeClr val="tx1"/>
                </a:solidFill>
              </a:rPr>
              <a:t>projekta</a:t>
            </a:r>
            <a:r>
              <a:rPr lang="en-US" sz="4900" dirty="0">
                <a:solidFill>
                  <a:schemeClr val="tx1"/>
                </a:solidFill>
              </a:rPr>
              <a:t> je </a:t>
            </a:r>
            <a:r>
              <a:rPr lang="en-US" sz="4900" dirty="0" err="1">
                <a:solidFill>
                  <a:schemeClr val="tx1"/>
                </a:solidFill>
              </a:rPr>
              <a:t>opravdana</a:t>
            </a:r>
            <a:r>
              <a:rPr lang="en-US" sz="4900" dirty="0">
                <a:solidFill>
                  <a:schemeClr val="tx1"/>
                </a:solidFill>
              </a:rPr>
              <a:t> </a:t>
            </a:r>
            <a:r>
              <a:rPr lang="en-US" sz="4900" dirty="0" err="1">
                <a:solidFill>
                  <a:schemeClr val="tx1"/>
                </a:solidFill>
              </a:rPr>
              <a:t>ukoliko</a:t>
            </a:r>
            <a:r>
              <a:rPr lang="en-US" sz="4900" dirty="0">
                <a:solidFill>
                  <a:schemeClr val="tx1"/>
                </a:solidFill>
              </a:rPr>
              <a:t> je </a:t>
            </a:r>
            <a:r>
              <a:rPr lang="en-US" sz="4900" dirty="0" err="1">
                <a:solidFill>
                  <a:schemeClr val="tx1"/>
                </a:solidFill>
              </a:rPr>
              <a:t>rok</a:t>
            </a:r>
            <a:r>
              <a:rPr lang="en-US" sz="4900" dirty="0">
                <a:solidFill>
                  <a:schemeClr val="tx1"/>
                </a:solidFill>
              </a:rPr>
              <a:t> </a:t>
            </a:r>
            <a:r>
              <a:rPr lang="en-US" sz="4900" dirty="0" err="1">
                <a:solidFill>
                  <a:schemeClr val="tx1"/>
                </a:solidFill>
              </a:rPr>
              <a:t>vraćanja</a:t>
            </a:r>
            <a:r>
              <a:rPr lang="en-US" sz="4900" dirty="0">
                <a:solidFill>
                  <a:schemeClr val="tx1"/>
                </a:solidFill>
              </a:rPr>
              <a:t> </a:t>
            </a:r>
            <a:r>
              <a:rPr lang="en-US" sz="4900" dirty="0" err="1">
                <a:solidFill>
                  <a:schemeClr val="tx1"/>
                </a:solidFill>
              </a:rPr>
              <a:t>uloženih</a:t>
            </a:r>
            <a:r>
              <a:rPr lang="en-US" sz="4900" dirty="0">
                <a:solidFill>
                  <a:schemeClr val="tx1"/>
                </a:solidFill>
              </a:rPr>
              <a:t> </a:t>
            </a:r>
            <a:r>
              <a:rPr lang="en-US" sz="4900" dirty="0" err="1">
                <a:solidFill>
                  <a:schemeClr val="tx1"/>
                </a:solidFill>
              </a:rPr>
              <a:t>sredstava</a:t>
            </a:r>
            <a:r>
              <a:rPr lang="en-US" sz="4900" dirty="0">
                <a:solidFill>
                  <a:schemeClr val="tx1"/>
                </a:solidFill>
              </a:rPr>
              <a:t> </a:t>
            </a:r>
            <a:r>
              <a:rPr lang="en-US" sz="4900" dirty="0" err="1">
                <a:solidFill>
                  <a:schemeClr val="tx1"/>
                </a:solidFill>
              </a:rPr>
              <a:t>manji</a:t>
            </a:r>
            <a:r>
              <a:rPr lang="en-US" sz="4900" dirty="0">
                <a:solidFill>
                  <a:schemeClr val="tx1"/>
                </a:solidFill>
              </a:rPr>
              <a:t> </a:t>
            </a:r>
            <a:r>
              <a:rPr lang="en-US" sz="4900" dirty="0" err="1">
                <a:solidFill>
                  <a:schemeClr val="tx1"/>
                </a:solidFill>
              </a:rPr>
              <a:t>ili</a:t>
            </a:r>
            <a:r>
              <a:rPr lang="en-US" sz="4900" dirty="0">
                <a:solidFill>
                  <a:schemeClr val="tx1"/>
                </a:solidFill>
              </a:rPr>
              <a:t> </a:t>
            </a:r>
            <a:r>
              <a:rPr lang="en-US" sz="4900" dirty="0" err="1">
                <a:solidFill>
                  <a:schemeClr val="tx1"/>
                </a:solidFill>
              </a:rPr>
              <a:t>jednak</a:t>
            </a:r>
            <a:r>
              <a:rPr lang="en-US" sz="4900" dirty="0">
                <a:solidFill>
                  <a:schemeClr val="tx1"/>
                </a:solidFill>
              </a:rPr>
              <a:t> </a:t>
            </a:r>
            <a:r>
              <a:rPr lang="en-US" sz="4900" dirty="0" err="1">
                <a:solidFill>
                  <a:schemeClr val="tx1"/>
                </a:solidFill>
              </a:rPr>
              <a:t>tehnološk</a:t>
            </a:r>
            <a:r>
              <a:rPr lang="sr-Latn-ME" sz="4900" dirty="0">
                <a:solidFill>
                  <a:schemeClr val="tx1"/>
                </a:solidFill>
              </a:rPr>
              <a:t>o</a:t>
            </a:r>
            <a:r>
              <a:rPr lang="en-US" sz="4900" dirty="0">
                <a:solidFill>
                  <a:schemeClr val="tx1"/>
                </a:solidFill>
              </a:rPr>
              <a:t>m </a:t>
            </a:r>
            <a:r>
              <a:rPr lang="en-US" sz="4900" dirty="0" err="1">
                <a:solidFill>
                  <a:schemeClr val="tx1"/>
                </a:solidFill>
              </a:rPr>
              <a:t>vijek</a:t>
            </a:r>
            <a:r>
              <a:rPr lang="sr-Latn-ME" sz="4900" dirty="0">
                <a:solidFill>
                  <a:schemeClr val="tx1"/>
                </a:solidFill>
              </a:rPr>
              <a:t>u </a:t>
            </a:r>
            <a:r>
              <a:rPr lang="en-US" sz="4900" dirty="0">
                <a:solidFill>
                  <a:schemeClr val="tx1"/>
                </a:solidFill>
              </a:rPr>
              <a:t> </a:t>
            </a:r>
            <a:r>
              <a:rPr lang="en-US" sz="4900" dirty="0" err="1">
                <a:solidFill>
                  <a:schemeClr val="tx1"/>
                </a:solidFill>
              </a:rPr>
              <a:t>određenog</a:t>
            </a:r>
            <a:r>
              <a:rPr lang="en-US" sz="4900" dirty="0">
                <a:solidFill>
                  <a:schemeClr val="tx1"/>
                </a:solidFill>
              </a:rPr>
              <a:t> </a:t>
            </a:r>
            <a:r>
              <a:rPr lang="en-US" sz="4900" dirty="0" err="1">
                <a:solidFill>
                  <a:schemeClr val="tx1"/>
                </a:solidFill>
              </a:rPr>
              <a:t>projekta</a:t>
            </a:r>
            <a:r>
              <a:rPr lang="en-US" sz="4900" dirty="0">
                <a:solidFill>
                  <a:schemeClr val="tx1"/>
                </a:solidFill>
              </a:rPr>
              <a:t>.</a:t>
            </a:r>
            <a:endParaRPr lang="en-GB" sz="4900" dirty="0">
              <a:solidFill>
                <a:schemeClr val="tx1"/>
              </a:solidFill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8672228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32416340"/>
              </p:ext>
            </p:extLst>
          </p:nvPr>
        </p:nvGraphicFramePr>
        <p:xfrm>
          <a:off x="1924664" y="2354365"/>
          <a:ext cx="7160342" cy="362864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1762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76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812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812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812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812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06388"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dirty="0" err="1">
                          <a:solidFill>
                            <a:schemeClr val="tx1"/>
                          </a:solidFill>
                          <a:effectLst/>
                        </a:rPr>
                        <a:t>Godina</a:t>
                      </a:r>
                      <a:endParaRPr lang="en-GB" sz="15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dirty="0" err="1">
                          <a:solidFill>
                            <a:schemeClr val="tx1"/>
                          </a:solidFill>
                          <a:effectLst/>
                        </a:rPr>
                        <a:t>Investicioni</a:t>
                      </a:r>
                      <a:endParaRPr lang="en-GB" sz="15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>
                          <a:solidFill>
                            <a:schemeClr val="tx1"/>
                          </a:solidFill>
                          <a:effectLst/>
                        </a:rPr>
                        <a:t>Operativni </a:t>
                      </a:r>
                      <a:endParaRPr lang="en-GB" sz="1500" b="1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>
                          <a:solidFill>
                            <a:schemeClr val="tx1"/>
                          </a:solidFill>
                          <a:effectLst/>
                        </a:rPr>
                        <a:t>Prihodi</a:t>
                      </a:r>
                      <a:endParaRPr lang="en-GB" sz="1500" b="1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>
                          <a:solidFill>
                            <a:schemeClr val="tx1"/>
                          </a:solidFill>
                          <a:effectLst/>
                        </a:rPr>
                        <a:t>Ostatak</a:t>
                      </a:r>
                      <a:endParaRPr lang="en-GB" sz="1500" b="1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>
                          <a:solidFill>
                            <a:schemeClr val="tx1"/>
                          </a:solidFill>
                          <a:effectLst/>
                        </a:rPr>
                        <a:t>Neto </a:t>
                      </a:r>
                      <a:endParaRPr lang="en-GB" sz="1500" b="1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303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dirty="0" err="1">
                          <a:solidFill>
                            <a:schemeClr val="tx1"/>
                          </a:solidFill>
                          <a:effectLst/>
                        </a:rPr>
                        <a:t>troškovi</a:t>
                      </a:r>
                      <a:endParaRPr lang="en-GB" sz="15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dirty="0" err="1">
                          <a:solidFill>
                            <a:schemeClr val="tx1"/>
                          </a:solidFill>
                          <a:effectLst/>
                        </a:rPr>
                        <a:t>troškovi</a:t>
                      </a:r>
                      <a:endParaRPr lang="en-GB" sz="15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dirty="0" err="1">
                          <a:solidFill>
                            <a:schemeClr val="tx1"/>
                          </a:solidFill>
                          <a:effectLst/>
                        </a:rPr>
                        <a:t>projekta</a:t>
                      </a:r>
                      <a:endParaRPr lang="en-GB" sz="15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dirty="0" err="1">
                          <a:solidFill>
                            <a:schemeClr val="tx1"/>
                          </a:solidFill>
                          <a:effectLst/>
                        </a:rPr>
                        <a:t>vrijednosti</a:t>
                      </a:r>
                      <a:endParaRPr lang="en-GB" sz="15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dirty="0" err="1">
                          <a:solidFill>
                            <a:schemeClr val="tx1"/>
                          </a:solidFill>
                          <a:effectLst/>
                        </a:rPr>
                        <a:t>efekti</a:t>
                      </a:r>
                      <a:endParaRPr lang="en-GB" sz="15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303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</a:rPr>
                        <a:t>2025</a:t>
                      </a:r>
                      <a:endParaRPr lang="en-GB" sz="15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</a:rPr>
                        <a:t>638.000</a:t>
                      </a:r>
                      <a:endParaRPr lang="en-GB" sz="15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 </a:t>
                      </a:r>
                      <a:endParaRPr lang="en-GB" sz="15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 </a:t>
                      </a:r>
                      <a:endParaRPr lang="en-GB" sz="15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 </a:t>
                      </a:r>
                      <a:endParaRPr lang="en-GB" sz="15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-638.000</a:t>
                      </a:r>
                      <a:endParaRPr lang="en-GB" sz="15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303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2026</a:t>
                      </a:r>
                      <a:endParaRPr lang="en-GB" sz="15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</a:rPr>
                        <a:t> </a:t>
                      </a:r>
                      <a:endParaRPr lang="en-GB" sz="15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772.320</a:t>
                      </a:r>
                      <a:endParaRPr lang="en-GB" sz="15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</a:rPr>
                        <a:t>888.168</a:t>
                      </a:r>
                      <a:endParaRPr lang="en-GB" sz="15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 </a:t>
                      </a:r>
                      <a:endParaRPr lang="en-GB" sz="15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115.848</a:t>
                      </a:r>
                      <a:endParaRPr lang="en-GB" sz="15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303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2027</a:t>
                      </a:r>
                      <a:endParaRPr lang="en-GB" sz="15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</a:rPr>
                        <a:t> </a:t>
                      </a:r>
                      <a:endParaRPr lang="en-GB" sz="15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</a:rPr>
                        <a:t>796.262</a:t>
                      </a:r>
                      <a:endParaRPr lang="en-GB" sz="15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915.701</a:t>
                      </a:r>
                      <a:endParaRPr lang="en-GB" sz="15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 </a:t>
                      </a:r>
                      <a:endParaRPr lang="en-GB" sz="15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119.439</a:t>
                      </a:r>
                      <a:endParaRPr lang="en-GB" sz="15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303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2028</a:t>
                      </a:r>
                      <a:endParaRPr lang="en-GB" sz="15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 </a:t>
                      </a:r>
                      <a:endParaRPr lang="en-GB" sz="15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</a:rPr>
                        <a:t>821.742</a:t>
                      </a:r>
                      <a:endParaRPr lang="en-GB" sz="15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945.004</a:t>
                      </a:r>
                      <a:endParaRPr lang="en-GB" sz="15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 </a:t>
                      </a:r>
                      <a:endParaRPr lang="en-GB" sz="15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123.261</a:t>
                      </a:r>
                      <a:endParaRPr lang="en-GB" sz="15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303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2029</a:t>
                      </a:r>
                      <a:endParaRPr lang="en-GB" sz="15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 </a:t>
                      </a:r>
                      <a:endParaRPr lang="en-GB" sz="15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</a:rPr>
                        <a:t>846.395</a:t>
                      </a:r>
                      <a:endParaRPr lang="en-GB" sz="15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</a:rPr>
                        <a:t>973.354</a:t>
                      </a:r>
                      <a:endParaRPr lang="en-GB" sz="15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 </a:t>
                      </a:r>
                      <a:endParaRPr lang="en-GB" sz="15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126.959</a:t>
                      </a:r>
                      <a:endParaRPr lang="en-GB" sz="15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8303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2030</a:t>
                      </a:r>
                      <a:endParaRPr lang="en-GB" sz="15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 </a:t>
                      </a:r>
                      <a:endParaRPr lang="en-GB" sz="15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871.786</a:t>
                      </a:r>
                      <a:endParaRPr lang="en-GB" sz="15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</a:rPr>
                        <a:t>1.002.554</a:t>
                      </a:r>
                      <a:endParaRPr lang="en-GB" sz="15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</a:rPr>
                        <a:t> </a:t>
                      </a:r>
                      <a:endParaRPr lang="en-GB" sz="15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130.768</a:t>
                      </a:r>
                      <a:endParaRPr lang="en-GB" sz="15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8303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2031</a:t>
                      </a:r>
                      <a:endParaRPr lang="en-GB" sz="15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 </a:t>
                      </a:r>
                      <a:endParaRPr lang="en-GB" sz="15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897.940</a:t>
                      </a:r>
                      <a:endParaRPr lang="en-GB" sz="15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1.032.631</a:t>
                      </a:r>
                      <a:endParaRPr lang="en-GB" sz="15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</a:rPr>
                        <a:t> </a:t>
                      </a:r>
                      <a:endParaRPr lang="en-GB" sz="15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134.691</a:t>
                      </a:r>
                      <a:endParaRPr lang="en-GB" sz="15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8303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2032</a:t>
                      </a:r>
                      <a:endParaRPr lang="en-GB" sz="15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 </a:t>
                      </a:r>
                      <a:endParaRPr lang="en-GB" sz="15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924.878</a:t>
                      </a:r>
                      <a:endParaRPr lang="en-GB" sz="15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1.063.610</a:t>
                      </a:r>
                      <a:endParaRPr lang="en-GB" sz="15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</a:rPr>
                        <a:t> </a:t>
                      </a:r>
                      <a:endParaRPr lang="en-GB" sz="15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</a:rPr>
                        <a:t>138.732</a:t>
                      </a:r>
                      <a:endParaRPr lang="en-GB" sz="15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8303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2033</a:t>
                      </a:r>
                      <a:endParaRPr lang="en-GB" sz="15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 </a:t>
                      </a:r>
                      <a:endParaRPr lang="en-GB" sz="15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952.625</a:t>
                      </a:r>
                      <a:endParaRPr lang="en-GB" sz="15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1.095.518</a:t>
                      </a:r>
                      <a:endParaRPr lang="en-GB" sz="15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 </a:t>
                      </a:r>
                      <a:endParaRPr lang="en-GB" sz="15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</a:rPr>
                        <a:t>142.894</a:t>
                      </a:r>
                      <a:endParaRPr lang="en-GB" sz="15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8303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2034</a:t>
                      </a:r>
                      <a:endParaRPr lang="en-GB" sz="15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 </a:t>
                      </a:r>
                      <a:endParaRPr lang="en-GB" sz="15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981.203</a:t>
                      </a:r>
                      <a:endParaRPr lang="en-GB" sz="15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1.128.384</a:t>
                      </a:r>
                      <a:endParaRPr lang="en-GB" sz="15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 </a:t>
                      </a:r>
                      <a:endParaRPr lang="en-GB" sz="15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</a:rPr>
                        <a:t>147.180</a:t>
                      </a:r>
                      <a:endParaRPr lang="en-GB" sz="15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8303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2035</a:t>
                      </a:r>
                      <a:endParaRPr lang="en-GB" sz="15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</a:rPr>
                        <a:t> </a:t>
                      </a:r>
                      <a:endParaRPr lang="en-GB" sz="15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</a:rPr>
                        <a:t>1.010.639</a:t>
                      </a:r>
                      <a:endParaRPr lang="en-GB" sz="15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1.162.235</a:t>
                      </a:r>
                      <a:endParaRPr lang="en-GB" sz="15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295.000</a:t>
                      </a:r>
                      <a:endParaRPr lang="en-GB" sz="15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</a:rPr>
                        <a:t>446.596</a:t>
                      </a:r>
                      <a:endParaRPr lang="en-GB" sz="15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530941" y="307518"/>
            <a:ext cx="14318874" cy="12464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0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Efekti</a:t>
            </a:r>
            <a:r>
              <a:rPr kumimoji="0" lang="en-US" altLang="zh-CN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en-US" altLang="zh-CN" sz="20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investicionog</a:t>
            </a:r>
            <a:r>
              <a:rPr kumimoji="0" lang="en-US" altLang="zh-CN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en-US" altLang="zh-CN" sz="20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ulaganja</a:t>
            </a:r>
            <a:r>
              <a:rPr kumimoji="0" lang="en-US" altLang="zh-CN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 – </a:t>
            </a:r>
            <a:r>
              <a:rPr kumimoji="0" lang="en-US" altLang="zh-CN" sz="20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troškovi</a:t>
            </a:r>
            <a:r>
              <a:rPr kumimoji="0" lang="en-US" altLang="zh-CN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en-US" altLang="zh-CN" sz="20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i</a:t>
            </a:r>
            <a:r>
              <a:rPr kumimoji="0" lang="en-US" altLang="zh-CN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en-US" altLang="zh-CN" sz="20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koristi</a:t>
            </a:r>
            <a:r>
              <a:rPr kumimoji="0" lang="en-US" altLang="zh-CN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kumimoji="0" lang="en-US" altLang="zh-CN" sz="20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sagledani</a:t>
            </a:r>
            <a:r>
              <a:rPr kumimoji="0" lang="en-US" altLang="zh-CN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en-US" altLang="zh-CN" sz="20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po</a:t>
            </a:r>
            <a:r>
              <a:rPr kumimoji="0" lang="en-US" altLang="zh-CN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en-US" altLang="zh-CN" sz="20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godinama</a:t>
            </a:r>
            <a:r>
              <a:rPr kumimoji="0" lang="en-US" altLang="zh-CN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 u </a:t>
            </a:r>
            <a:r>
              <a:rPr kumimoji="0" lang="en-US" altLang="zh-CN" sz="20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periodu</a:t>
            </a:r>
            <a:r>
              <a:rPr kumimoji="0" lang="en-US" altLang="zh-CN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 od 2025-2035. </a:t>
            </a:r>
            <a:r>
              <a:rPr kumimoji="0" lang="en-US" altLang="zh-CN" sz="20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godine</a:t>
            </a:r>
            <a:r>
              <a:rPr kumimoji="0" lang="en-US" altLang="zh-CN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kumimoji="0" lang="en-US" altLang="zh-CN" sz="20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diskontovanjem</a:t>
            </a:r>
            <a:r>
              <a:rPr kumimoji="0" lang="en-US" altLang="zh-CN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en-US" altLang="zh-CN" sz="20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pomoću</a:t>
            </a:r>
            <a:r>
              <a:rPr kumimoji="0" lang="en-US" altLang="zh-CN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en-US" altLang="zh-CN" sz="20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izabrane</a:t>
            </a:r>
            <a:r>
              <a:rPr kumimoji="0" lang="en-US" altLang="zh-CN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en-US" altLang="zh-CN" sz="20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diskontne</a:t>
            </a:r>
            <a:r>
              <a:rPr kumimoji="0" lang="en-US" altLang="zh-CN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 stope, </a:t>
            </a:r>
            <a:r>
              <a:rPr kumimoji="0" lang="en-US" altLang="zh-CN" sz="20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svedeni</a:t>
            </a:r>
            <a:r>
              <a:rPr kumimoji="0" lang="en-US" altLang="zh-CN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en-US" altLang="zh-CN" sz="20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su</a:t>
            </a:r>
            <a:r>
              <a:rPr kumimoji="0" lang="en-US" altLang="zh-CN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  </a:t>
            </a:r>
            <a:r>
              <a:rPr kumimoji="0" lang="en-US" altLang="zh-CN" sz="20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na</a:t>
            </a:r>
            <a:r>
              <a:rPr kumimoji="0" lang="en-US" altLang="zh-CN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en-US" altLang="zh-CN" sz="20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zajednički</a:t>
            </a:r>
            <a:r>
              <a:rPr kumimoji="0" lang="en-US" altLang="zh-CN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en-US" altLang="zh-CN" sz="20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imenitelj</a:t>
            </a:r>
            <a:r>
              <a:rPr kumimoji="0" lang="en-US" altLang="zh-CN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kumimoji="0" lang="en-US" altLang="zh-CN" sz="20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odnosno</a:t>
            </a:r>
            <a:r>
              <a:rPr kumimoji="0" lang="en-US" altLang="zh-CN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en-US" altLang="zh-CN" sz="20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izraženi</a:t>
            </a:r>
            <a:r>
              <a:rPr kumimoji="0" lang="en-US" altLang="zh-CN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en-US" altLang="zh-CN" sz="20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su</a:t>
            </a:r>
            <a:r>
              <a:rPr kumimoji="0" lang="en-US" altLang="zh-CN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 u </a:t>
            </a:r>
            <a:r>
              <a:rPr kumimoji="0" lang="en-US" altLang="zh-CN" sz="20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sadašnjim</a:t>
            </a:r>
            <a:r>
              <a:rPr kumimoji="0" lang="en-US" altLang="zh-CN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en-US" altLang="zh-CN" sz="20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vrijednostima</a:t>
            </a:r>
            <a:r>
              <a:rPr kumimoji="0" lang="en-US" altLang="zh-CN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en-US" altLang="zh-CN" sz="20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novčanih</a:t>
            </a:r>
            <a:r>
              <a:rPr kumimoji="0" lang="en-US" altLang="zh-CN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en-US" altLang="zh-CN" sz="20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jedinica</a:t>
            </a:r>
            <a:r>
              <a:rPr kumimoji="0" lang="en-US" altLang="zh-CN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en-US" altLang="zh-CN" sz="20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i</a:t>
            </a:r>
            <a:r>
              <a:rPr kumimoji="0" lang="en-US" altLang="zh-CN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 to je </a:t>
            </a:r>
            <a:r>
              <a:rPr kumimoji="0" lang="en-US" altLang="zh-CN" sz="20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prikazano</a:t>
            </a:r>
            <a:r>
              <a:rPr kumimoji="0" lang="en-US" altLang="zh-CN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 u </a:t>
            </a:r>
            <a:r>
              <a:rPr kumimoji="0" lang="en-US" altLang="zh-CN" sz="20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sljedećoj</a:t>
            </a:r>
            <a:r>
              <a:rPr kumimoji="0" lang="en-US" altLang="zh-CN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en-US" altLang="zh-CN" sz="20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tabeli</a:t>
            </a:r>
            <a:r>
              <a:rPr kumimoji="0" lang="en-US" altLang="zh-CN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:</a:t>
            </a:r>
            <a:endParaRPr kumimoji="0" lang="en-GB" altLang="zh-CN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zh-CN" sz="15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794726" y="1769523"/>
            <a:ext cx="596836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de-DE" altLang="zh-CN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Tabela 1.10. Projekcija ekonomskog toka projekta (EUR)</a:t>
            </a:r>
            <a:endParaRPr lang="en-GB" altLang="zh-CN" sz="1050" dirty="0"/>
          </a:p>
        </p:txBody>
      </p:sp>
    </p:spTree>
    <p:extLst>
      <p:ext uri="{BB962C8B-B14F-4D97-AF65-F5344CB8AC3E}">
        <p14:creationId xmlns:p14="http://schemas.microsoft.com/office/powerpoint/2010/main" val="15763828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72528191"/>
              </p:ext>
            </p:extLst>
          </p:nvPr>
        </p:nvGraphicFramePr>
        <p:xfrm>
          <a:off x="2256503" y="1054509"/>
          <a:ext cx="6843252" cy="219013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9051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381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38027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56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sr-Latn-CS" sz="1600" dirty="0">
                          <a:effectLst/>
                        </a:rPr>
                        <a:t>Pokazatelji opravdanosti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56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sr-Latn-CS" sz="1600" dirty="0">
                          <a:effectLst/>
                        </a:rPr>
                        <a:t>Vrijednost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8027"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56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sr-Latn-CS" sz="1600" dirty="0">
                          <a:effectLst/>
                        </a:rPr>
                        <a:t>Finasijska neto sadašnja vrijednost (FNPV)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56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sr-Latn-CS" sz="1600" dirty="0">
                          <a:effectLst/>
                        </a:rPr>
                        <a:t>606.540 EUR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8027"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56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sr-Latn-CS" sz="1600" dirty="0">
                          <a:effectLst/>
                        </a:rPr>
                        <a:t>Finansijska interna stopa rentabilnosti (FIRR)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56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sr-Latn-CS" sz="1600" dirty="0">
                          <a:effectLst/>
                        </a:rPr>
                        <a:t>17,76%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8027"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56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sr-Latn-CS" sz="1600">
                          <a:effectLst/>
                        </a:rPr>
                        <a:t>Finansijski racio koristi i troškova (FBCR)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56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sr-Latn-CS" sz="1600" dirty="0">
                          <a:effectLst/>
                        </a:rPr>
                        <a:t>1,081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8027"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56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sr-Latn-CS" sz="1600" dirty="0">
                          <a:effectLst/>
                        </a:rPr>
                        <a:t>Period povraćaja investicije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56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sr-Latn-CS" sz="1600" dirty="0">
                          <a:effectLst/>
                        </a:rPr>
                        <a:t>6. godina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3445305" y="314820"/>
            <a:ext cx="522765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en-US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Tabela 1.11. Pregled pokazatelja finansijske ocjene projekta</a:t>
            </a:r>
            <a:endParaRPr kumimoji="0" lang="en-US" altLang="en-US" sz="16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r-Latn-ME" altLang="en-US" sz="16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973394" y="3554471"/>
            <a:ext cx="10899057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 algn="just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en-US" altLang="en-US" dirty="0" err="1">
                <a:ea typeface="Calibri" panose="020F0502020204030204" pitchFamily="34" charset="0"/>
                <a:cs typeface="Times New Roman" panose="02020603050405020304" pitchFamily="18" charset="0"/>
              </a:rPr>
              <a:t>Finansijska</a:t>
            </a:r>
            <a:r>
              <a:rPr lang="en-US" altLang="en-US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ea typeface="Calibri" panose="020F0502020204030204" pitchFamily="34" charset="0"/>
                <a:cs typeface="Times New Roman" panose="02020603050405020304" pitchFamily="18" charset="0"/>
              </a:rPr>
              <a:t>neto</a:t>
            </a:r>
            <a:r>
              <a:rPr lang="en-US" altLang="en-US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ea typeface="Calibri" panose="020F0502020204030204" pitchFamily="34" charset="0"/>
                <a:cs typeface="Times New Roman" panose="02020603050405020304" pitchFamily="18" charset="0"/>
              </a:rPr>
              <a:t>sadašnja</a:t>
            </a:r>
            <a:r>
              <a:rPr lang="en-US" altLang="en-US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ea typeface="Calibri" panose="020F0502020204030204" pitchFamily="34" charset="0"/>
                <a:cs typeface="Times New Roman" panose="02020603050405020304" pitchFamily="18" charset="0"/>
              </a:rPr>
              <a:t>vrijednost</a:t>
            </a:r>
            <a:r>
              <a:rPr lang="en-US" altLang="en-US" dirty="0">
                <a:ea typeface="Calibri" panose="020F0502020204030204" pitchFamily="34" charset="0"/>
                <a:cs typeface="Times New Roman" panose="02020603050405020304" pitchFamily="18" charset="0"/>
              </a:rPr>
              <a:t> (FNPV) </a:t>
            </a:r>
            <a:r>
              <a:rPr lang="en-US" altLang="en-US" dirty="0" err="1">
                <a:ea typeface="Calibri" panose="020F0502020204030204" pitchFamily="34" charset="0"/>
                <a:cs typeface="Times New Roman" panose="02020603050405020304" pitchFamily="18" charset="0"/>
              </a:rPr>
              <a:t>ovog</a:t>
            </a:r>
            <a:r>
              <a:rPr lang="en-US" altLang="en-US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ea typeface="Calibri" panose="020F0502020204030204" pitchFamily="34" charset="0"/>
                <a:cs typeface="Times New Roman" panose="02020603050405020304" pitchFamily="18" charset="0"/>
              </a:rPr>
              <a:t>projekta</a:t>
            </a:r>
            <a:r>
              <a:rPr lang="en-US" altLang="en-US" dirty="0">
                <a:ea typeface="Calibri" panose="020F0502020204030204" pitchFamily="34" charset="0"/>
                <a:cs typeface="Times New Roman" panose="02020603050405020304" pitchFamily="18" charset="0"/>
              </a:rPr>
              <a:t> je </a:t>
            </a:r>
            <a:r>
              <a:rPr lang="en-US" altLang="en-US" dirty="0" err="1">
                <a:ea typeface="Calibri" panose="020F0502020204030204" pitchFamily="34" charset="0"/>
                <a:cs typeface="Times New Roman" panose="02020603050405020304" pitchFamily="18" charset="0"/>
              </a:rPr>
              <a:t>pozitivna</a:t>
            </a:r>
            <a:r>
              <a:rPr lang="en-US" altLang="en-US" dirty="0">
                <a:ea typeface="Calibri" panose="020F0502020204030204" pitchFamily="34" charset="0"/>
                <a:cs typeface="Times New Roman" panose="02020603050405020304" pitchFamily="18" charset="0"/>
              </a:rPr>
              <a:t> u </a:t>
            </a:r>
            <a:r>
              <a:rPr lang="en-US" altLang="en-US" dirty="0" err="1">
                <a:ea typeface="Calibri" panose="020F0502020204030204" pitchFamily="34" charset="0"/>
                <a:cs typeface="Times New Roman" panose="02020603050405020304" pitchFamily="18" charset="0"/>
              </a:rPr>
              <a:t>iznosu</a:t>
            </a:r>
            <a:r>
              <a:rPr lang="en-US" altLang="en-US" dirty="0">
                <a:ea typeface="Calibri" panose="020F0502020204030204" pitchFamily="34" charset="0"/>
                <a:cs typeface="Times New Roman" panose="02020603050405020304" pitchFamily="18" charset="0"/>
              </a:rPr>
              <a:t> od 606.540 EUR, </a:t>
            </a:r>
            <a:r>
              <a:rPr lang="en-US" altLang="en-US" dirty="0" err="1">
                <a:ea typeface="Calibri" panose="020F0502020204030204" pitchFamily="34" charset="0"/>
                <a:cs typeface="Times New Roman" panose="02020603050405020304" pitchFamily="18" charset="0"/>
              </a:rPr>
              <a:t>što</a:t>
            </a:r>
            <a:r>
              <a:rPr lang="en-US" altLang="en-US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ea typeface="Calibri" panose="020F0502020204030204" pitchFamily="34" charset="0"/>
                <a:cs typeface="Times New Roman" panose="02020603050405020304" pitchFamily="18" charset="0"/>
              </a:rPr>
              <a:t>znači</a:t>
            </a:r>
            <a:r>
              <a:rPr lang="en-US" altLang="en-US" dirty="0">
                <a:ea typeface="Calibri" panose="020F0502020204030204" pitchFamily="34" charset="0"/>
                <a:cs typeface="Times New Roman" panose="02020603050405020304" pitchFamily="18" charset="0"/>
              </a:rPr>
              <a:t> da </a:t>
            </a:r>
            <a:r>
              <a:rPr lang="en-US" altLang="en-US" dirty="0" err="1">
                <a:ea typeface="Calibri" panose="020F0502020204030204" pitchFamily="34" charset="0"/>
                <a:cs typeface="Times New Roman" panose="02020603050405020304" pitchFamily="18" charset="0"/>
              </a:rPr>
              <a:t>će</a:t>
            </a:r>
            <a:r>
              <a:rPr lang="en-US" altLang="en-US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ea typeface="Calibri" panose="020F0502020204030204" pitchFamily="34" charset="0"/>
                <a:cs typeface="Times New Roman" panose="02020603050405020304" pitchFamily="18" charset="0"/>
              </a:rPr>
              <a:t>investitor</a:t>
            </a:r>
            <a:r>
              <a:rPr lang="en-US" altLang="en-US" dirty="0"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altLang="en-US" dirty="0" err="1">
                <a:ea typeface="Calibri" panose="020F0502020204030204" pitchFamily="34" charset="0"/>
                <a:cs typeface="Times New Roman" panose="02020603050405020304" pitchFamily="18" charset="0"/>
              </a:rPr>
              <a:t>ako</a:t>
            </a:r>
            <a:r>
              <a:rPr lang="en-US" altLang="en-US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ea typeface="Calibri" panose="020F0502020204030204" pitchFamily="34" charset="0"/>
                <a:cs typeface="Times New Roman" panose="02020603050405020304" pitchFamily="18" charset="0"/>
              </a:rPr>
              <a:t>očekuje</a:t>
            </a:r>
            <a:r>
              <a:rPr lang="en-US" altLang="en-US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ea typeface="Calibri" panose="020F0502020204030204" pitchFamily="34" charset="0"/>
                <a:cs typeface="Times New Roman" panose="02020603050405020304" pitchFamily="18" charset="0"/>
              </a:rPr>
              <a:t>prinos</a:t>
            </a:r>
            <a:r>
              <a:rPr lang="en-US" altLang="en-US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ea typeface="Calibri" panose="020F0502020204030204" pitchFamily="34" charset="0"/>
                <a:cs typeface="Times New Roman" panose="02020603050405020304" pitchFamily="18" charset="0"/>
              </a:rPr>
              <a:t>po</a:t>
            </a:r>
            <a:r>
              <a:rPr lang="en-US" altLang="en-US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ea typeface="Calibri" panose="020F0502020204030204" pitchFamily="34" charset="0"/>
                <a:cs typeface="Times New Roman" panose="02020603050405020304" pitchFamily="18" charset="0"/>
              </a:rPr>
              <a:t>stopi</a:t>
            </a:r>
            <a:r>
              <a:rPr lang="en-US" altLang="en-US" dirty="0">
                <a:ea typeface="Calibri" panose="020F0502020204030204" pitchFamily="34" charset="0"/>
                <a:cs typeface="Times New Roman" panose="02020603050405020304" pitchFamily="18" charset="0"/>
              </a:rPr>
              <a:t> od 4%, </a:t>
            </a:r>
            <a:r>
              <a:rPr lang="en-US" altLang="en-US" dirty="0" err="1">
                <a:ea typeface="Calibri" panose="020F0502020204030204" pitchFamily="34" charset="0"/>
                <a:cs typeface="Times New Roman" panose="02020603050405020304" pitchFamily="18" charset="0"/>
              </a:rPr>
              <a:t>biti</a:t>
            </a:r>
            <a:r>
              <a:rPr lang="en-US" altLang="en-US" dirty="0">
                <a:ea typeface="Calibri" panose="020F0502020204030204" pitchFamily="34" charset="0"/>
                <a:cs typeface="Times New Roman" panose="02020603050405020304" pitchFamily="18" charset="0"/>
              </a:rPr>
              <a:t> u </a:t>
            </a:r>
            <a:r>
              <a:rPr lang="en-US" altLang="en-US" dirty="0" err="1">
                <a:ea typeface="Calibri" panose="020F0502020204030204" pitchFamily="34" charset="0"/>
                <a:cs typeface="Times New Roman" panose="02020603050405020304" pitchFamily="18" charset="0"/>
              </a:rPr>
              <a:t>dobitku</a:t>
            </a:r>
            <a:r>
              <a:rPr lang="en-US" altLang="en-US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ea typeface="Calibri" panose="020F0502020204030204" pitchFamily="34" charset="0"/>
                <a:cs typeface="Times New Roman" panose="02020603050405020304" pitchFamily="18" charset="0"/>
              </a:rPr>
              <a:t>za</a:t>
            </a:r>
            <a:r>
              <a:rPr lang="en-US" altLang="en-US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ea typeface="Calibri" panose="020F0502020204030204" pitchFamily="34" charset="0"/>
                <a:cs typeface="Times New Roman" panose="02020603050405020304" pitchFamily="18" charset="0"/>
              </a:rPr>
              <a:t>iznos</a:t>
            </a:r>
            <a:r>
              <a:rPr lang="en-US" altLang="en-US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ea typeface="Calibri" panose="020F0502020204030204" pitchFamily="34" charset="0"/>
                <a:cs typeface="Times New Roman" panose="02020603050405020304" pitchFamily="18" charset="0"/>
              </a:rPr>
              <a:t>neto</a:t>
            </a:r>
            <a:r>
              <a:rPr lang="en-US" altLang="en-US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ea typeface="Calibri" panose="020F0502020204030204" pitchFamily="34" charset="0"/>
                <a:cs typeface="Times New Roman" panose="02020603050405020304" pitchFamily="18" charset="0"/>
              </a:rPr>
              <a:t>sadašnje</a:t>
            </a:r>
            <a:r>
              <a:rPr lang="en-US" altLang="en-US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ea typeface="Calibri" panose="020F0502020204030204" pitchFamily="34" charset="0"/>
                <a:cs typeface="Times New Roman" panose="02020603050405020304" pitchFamily="18" charset="0"/>
              </a:rPr>
              <a:t>vrijednosti</a:t>
            </a:r>
            <a:r>
              <a:rPr lang="en-US" altLang="en-US" dirty="0"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285750" lvl="0" indent="-285750" algn="just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en-US" altLang="en-US" dirty="0" err="1">
                <a:ea typeface="Calibri" panose="020F0502020204030204" pitchFamily="34" charset="0"/>
                <a:cs typeface="Times New Roman" panose="02020603050405020304" pitchFamily="18" charset="0"/>
              </a:rPr>
              <a:t>Finansijska</a:t>
            </a:r>
            <a:r>
              <a:rPr lang="en-US" altLang="en-US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ea typeface="Calibri" panose="020F0502020204030204" pitchFamily="34" charset="0"/>
                <a:cs typeface="Times New Roman" panose="02020603050405020304" pitchFamily="18" charset="0"/>
              </a:rPr>
              <a:t>interna</a:t>
            </a:r>
            <a:r>
              <a:rPr lang="en-US" altLang="en-US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ea typeface="Calibri" panose="020F0502020204030204" pitchFamily="34" charset="0"/>
                <a:cs typeface="Times New Roman" panose="02020603050405020304" pitchFamily="18" charset="0"/>
              </a:rPr>
              <a:t>stopa</a:t>
            </a:r>
            <a:r>
              <a:rPr lang="en-US" altLang="en-US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ea typeface="Calibri" panose="020F0502020204030204" pitchFamily="34" charset="0"/>
                <a:cs typeface="Times New Roman" panose="02020603050405020304" pitchFamily="18" charset="0"/>
              </a:rPr>
              <a:t>rentabilnosti</a:t>
            </a:r>
            <a:r>
              <a:rPr lang="en-US" altLang="en-US" dirty="0">
                <a:ea typeface="Calibri" panose="020F0502020204030204" pitchFamily="34" charset="0"/>
                <a:cs typeface="Times New Roman" panose="02020603050405020304" pitchFamily="18" charset="0"/>
              </a:rPr>
              <a:t> (FIRR) </a:t>
            </a:r>
            <a:r>
              <a:rPr lang="en-US" altLang="en-US" dirty="0" err="1">
                <a:ea typeface="Calibri" panose="020F0502020204030204" pitchFamily="34" charset="0"/>
                <a:cs typeface="Times New Roman" panose="02020603050405020304" pitchFamily="18" charset="0"/>
              </a:rPr>
              <a:t>ovog</a:t>
            </a:r>
            <a:r>
              <a:rPr lang="en-US" altLang="en-US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ea typeface="Calibri" panose="020F0502020204030204" pitchFamily="34" charset="0"/>
                <a:cs typeface="Times New Roman" panose="02020603050405020304" pitchFamily="18" charset="0"/>
              </a:rPr>
              <a:t>projekta</a:t>
            </a:r>
            <a:r>
              <a:rPr lang="en-US" altLang="en-US" dirty="0">
                <a:ea typeface="Calibri" panose="020F0502020204030204" pitchFamily="34" charset="0"/>
                <a:cs typeface="Times New Roman" panose="02020603050405020304" pitchFamily="18" charset="0"/>
              </a:rPr>
              <a:t> je 17.76%, </a:t>
            </a:r>
            <a:r>
              <a:rPr lang="en-US" altLang="en-US" dirty="0" err="1">
                <a:ea typeface="Calibri" panose="020F0502020204030204" pitchFamily="34" charset="0"/>
                <a:cs typeface="Times New Roman" panose="02020603050405020304" pitchFamily="18" charset="0"/>
              </a:rPr>
              <a:t>što</a:t>
            </a:r>
            <a:r>
              <a:rPr lang="en-US" altLang="en-US" dirty="0">
                <a:ea typeface="Calibri" panose="020F0502020204030204" pitchFamily="34" charset="0"/>
                <a:cs typeface="Times New Roman" panose="02020603050405020304" pitchFamily="18" charset="0"/>
              </a:rPr>
              <a:t> se </a:t>
            </a:r>
            <a:r>
              <a:rPr lang="en-US" altLang="en-US" dirty="0" err="1">
                <a:ea typeface="Calibri" panose="020F0502020204030204" pitchFamily="34" charset="0"/>
                <a:cs typeface="Times New Roman" panose="02020603050405020304" pitchFamily="18" charset="0"/>
              </a:rPr>
              <a:t>može</a:t>
            </a:r>
            <a:r>
              <a:rPr lang="en-US" altLang="en-US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ea typeface="Calibri" panose="020F0502020204030204" pitchFamily="34" charset="0"/>
                <a:cs typeface="Times New Roman" panose="02020603050405020304" pitchFamily="18" charset="0"/>
              </a:rPr>
              <a:t>smatrati</a:t>
            </a:r>
            <a:r>
              <a:rPr lang="en-US" altLang="en-US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ea typeface="Calibri" panose="020F0502020204030204" pitchFamily="34" charset="0"/>
                <a:cs typeface="Times New Roman" panose="02020603050405020304" pitchFamily="18" charset="0"/>
              </a:rPr>
              <a:t>povoljnom</a:t>
            </a:r>
            <a:r>
              <a:rPr lang="en-US" altLang="en-US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ea typeface="Calibri" panose="020F0502020204030204" pitchFamily="34" charset="0"/>
                <a:cs typeface="Times New Roman" panose="02020603050405020304" pitchFamily="18" charset="0"/>
              </a:rPr>
              <a:t>internom</a:t>
            </a:r>
            <a:r>
              <a:rPr lang="en-US" altLang="en-US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ea typeface="Calibri" panose="020F0502020204030204" pitchFamily="34" charset="0"/>
                <a:cs typeface="Times New Roman" panose="02020603050405020304" pitchFamily="18" charset="0"/>
              </a:rPr>
              <a:t>stopom</a:t>
            </a:r>
            <a:r>
              <a:rPr lang="en-US" altLang="en-US" dirty="0"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altLang="en-US" dirty="0" err="1">
                <a:ea typeface="Calibri" panose="020F0502020204030204" pitchFamily="34" charset="0"/>
                <a:cs typeface="Times New Roman" panose="02020603050405020304" pitchFamily="18" charset="0"/>
              </a:rPr>
              <a:t>ako</a:t>
            </a:r>
            <a:r>
              <a:rPr lang="en-US" altLang="en-US" dirty="0">
                <a:ea typeface="Calibri" panose="020F0502020204030204" pitchFamily="34" charset="0"/>
                <a:cs typeface="Times New Roman" panose="02020603050405020304" pitchFamily="18" charset="0"/>
              </a:rPr>
              <a:t> se </a:t>
            </a:r>
            <a:r>
              <a:rPr lang="en-US" altLang="en-US" dirty="0" err="1">
                <a:ea typeface="Calibri" panose="020F0502020204030204" pitchFamily="34" charset="0"/>
                <a:cs typeface="Times New Roman" panose="02020603050405020304" pitchFamily="18" charset="0"/>
              </a:rPr>
              <a:t>ima</a:t>
            </a:r>
            <a:r>
              <a:rPr lang="en-US" altLang="en-US" dirty="0">
                <a:ea typeface="Calibri" panose="020F0502020204030204" pitchFamily="34" charset="0"/>
                <a:cs typeface="Times New Roman" panose="02020603050405020304" pitchFamily="18" charset="0"/>
              </a:rPr>
              <a:t> u </a:t>
            </a:r>
            <a:r>
              <a:rPr lang="en-US" altLang="en-US" dirty="0" err="1">
                <a:ea typeface="Calibri" panose="020F0502020204030204" pitchFamily="34" charset="0"/>
                <a:cs typeface="Times New Roman" panose="02020603050405020304" pitchFamily="18" charset="0"/>
              </a:rPr>
              <a:t>vidu</a:t>
            </a:r>
            <a:r>
              <a:rPr lang="en-US" altLang="en-US" dirty="0">
                <a:ea typeface="Calibri" panose="020F0502020204030204" pitchFamily="34" charset="0"/>
                <a:cs typeface="Times New Roman" panose="02020603050405020304" pitchFamily="18" charset="0"/>
              </a:rPr>
              <a:t> da je </a:t>
            </a:r>
            <a:r>
              <a:rPr lang="en-US" altLang="en-US" dirty="0" err="1">
                <a:ea typeface="Calibri" panose="020F0502020204030204" pitchFamily="34" charset="0"/>
                <a:cs typeface="Times New Roman" panose="02020603050405020304" pitchFamily="18" charset="0"/>
              </a:rPr>
              <a:t>projekat</a:t>
            </a:r>
            <a:r>
              <a:rPr lang="en-US" altLang="en-US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ea typeface="Calibri" panose="020F0502020204030204" pitchFamily="34" charset="0"/>
                <a:cs typeface="Times New Roman" panose="02020603050405020304" pitchFamily="18" charset="0"/>
              </a:rPr>
              <a:t>prihvatljiv</a:t>
            </a:r>
            <a:r>
              <a:rPr lang="en-US" altLang="en-US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ea typeface="Calibri" panose="020F0502020204030204" pitchFamily="34" charset="0"/>
                <a:cs typeface="Times New Roman" panose="02020603050405020304" pitchFamily="18" charset="0"/>
              </a:rPr>
              <a:t>ako</a:t>
            </a:r>
            <a:r>
              <a:rPr lang="en-US" altLang="en-US" dirty="0">
                <a:ea typeface="Calibri" panose="020F0502020204030204" pitchFamily="34" charset="0"/>
                <a:cs typeface="Times New Roman" panose="02020603050405020304" pitchFamily="18" charset="0"/>
              </a:rPr>
              <a:t> je IRR minimum 4%.</a:t>
            </a:r>
          </a:p>
          <a:p>
            <a:pPr marL="285750" lvl="0" indent="-285750" algn="just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en-US" altLang="en-US" dirty="0" err="1">
                <a:ea typeface="Calibri" panose="020F0502020204030204" pitchFamily="34" charset="0"/>
                <a:cs typeface="Times New Roman" panose="02020603050405020304" pitchFamily="18" charset="0"/>
              </a:rPr>
              <a:t>Finansijski</a:t>
            </a:r>
            <a:r>
              <a:rPr lang="en-US" altLang="en-US" dirty="0">
                <a:ea typeface="Calibri" panose="020F0502020204030204" pitchFamily="34" charset="0"/>
                <a:cs typeface="Times New Roman" panose="02020603050405020304" pitchFamily="18" charset="0"/>
              </a:rPr>
              <a:t> Benefit Cost Ratio (FBCR) </a:t>
            </a:r>
            <a:r>
              <a:rPr lang="en-US" altLang="en-US" dirty="0" err="1">
                <a:ea typeface="Calibri" panose="020F0502020204030204" pitchFamily="34" charset="0"/>
                <a:cs typeface="Times New Roman" panose="02020603050405020304" pitchFamily="18" charset="0"/>
              </a:rPr>
              <a:t>ovog</a:t>
            </a:r>
            <a:r>
              <a:rPr lang="en-US" altLang="en-US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ea typeface="Calibri" panose="020F0502020204030204" pitchFamily="34" charset="0"/>
                <a:cs typeface="Times New Roman" panose="02020603050405020304" pitchFamily="18" charset="0"/>
              </a:rPr>
              <a:t>projekta</a:t>
            </a:r>
            <a:r>
              <a:rPr lang="en-US" altLang="en-US" dirty="0">
                <a:ea typeface="Calibri" panose="020F0502020204030204" pitchFamily="34" charset="0"/>
                <a:cs typeface="Times New Roman" panose="02020603050405020304" pitchFamily="18" charset="0"/>
              </a:rPr>
              <a:t> je 1,081, </a:t>
            </a:r>
            <a:r>
              <a:rPr lang="en-US" altLang="en-US" dirty="0" err="1">
                <a:ea typeface="Calibri" panose="020F0502020204030204" pitchFamily="34" charset="0"/>
                <a:cs typeface="Times New Roman" panose="02020603050405020304" pitchFamily="18" charset="0"/>
              </a:rPr>
              <a:t>što</a:t>
            </a:r>
            <a:r>
              <a:rPr lang="en-US" altLang="en-US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ea typeface="Calibri" panose="020F0502020204030204" pitchFamily="34" charset="0"/>
                <a:cs typeface="Times New Roman" panose="02020603050405020304" pitchFamily="18" charset="0"/>
              </a:rPr>
              <a:t>znači</a:t>
            </a:r>
            <a:r>
              <a:rPr lang="en-US" altLang="en-US" dirty="0">
                <a:ea typeface="Calibri" panose="020F0502020204030204" pitchFamily="34" charset="0"/>
                <a:cs typeface="Times New Roman" panose="02020603050405020304" pitchFamily="18" charset="0"/>
              </a:rPr>
              <a:t> da je </a:t>
            </a:r>
            <a:r>
              <a:rPr lang="en-US" altLang="en-US" dirty="0" err="1">
                <a:ea typeface="Calibri" panose="020F0502020204030204" pitchFamily="34" charset="0"/>
                <a:cs typeface="Times New Roman" panose="02020603050405020304" pitchFamily="18" charset="0"/>
              </a:rPr>
              <a:t>vrijednost</a:t>
            </a:r>
            <a:r>
              <a:rPr lang="en-US" altLang="en-US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ea typeface="Calibri" panose="020F0502020204030204" pitchFamily="34" charset="0"/>
                <a:cs typeface="Times New Roman" panose="02020603050405020304" pitchFamily="18" charset="0"/>
              </a:rPr>
              <a:t>ukupnih</a:t>
            </a:r>
            <a:r>
              <a:rPr lang="en-US" altLang="en-US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ea typeface="Calibri" panose="020F0502020204030204" pitchFamily="34" charset="0"/>
                <a:cs typeface="Times New Roman" panose="02020603050405020304" pitchFamily="18" charset="0"/>
              </a:rPr>
              <a:t>diskontovanih</a:t>
            </a:r>
            <a:r>
              <a:rPr lang="en-US" altLang="en-US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ea typeface="Calibri" panose="020F0502020204030204" pitchFamily="34" charset="0"/>
                <a:cs typeface="Times New Roman" panose="02020603050405020304" pitchFamily="18" charset="0"/>
              </a:rPr>
              <a:t>prihoda</a:t>
            </a:r>
            <a:r>
              <a:rPr lang="en-US" altLang="en-US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ea typeface="Calibri" panose="020F0502020204030204" pitchFamily="34" charset="0"/>
                <a:cs typeface="Times New Roman" panose="02020603050405020304" pitchFamily="18" charset="0"/>
              </a:rPr>
              <a:t>veća</a:t>
            </a:r>
            <a:r>
              <a:rPr lang="en-US" altLang="en-US" dirty="0">
                <a:ea typeface="Calibri" panose="020F0502020204030204" pitchFamily="34" charset="0"/>
                <a:cs typeface="Times New Roman" panose="02020603050405020304" pitchFamily="18" charset="0"/>
              </a:rPr>
              <a:t> od </a:t>
            </a:r>
            <a:r>
              <a:rPr lang="en-US" altLang="en-US" dirty="0" err="1">
                <a:ea typeface="Calibri" panose="020F0502020204030204" pitchFamily="34" charset="0"/>
                <a:cs typeface="Times New Roman" panose="02020603050405020304" pitchFamily="18" charset="0"/>
              </a:rPr>
              <a:t>vrijednosti</a:t>
            </a:r>
            <a:r>
              <a:rPr lang="en-US" altLang="en-US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ea typeface="Calibri" panose="020F0502020204030204" pitchFamily="34" charset="0"/>
                <a:cs typeface="Times New Roman" panose="02020603050405020304" pitchFamily="18" charset="0"/>
              </a:rPr>
              <a:t>ukupnih</a:t>
            </a:r>
            <a:r>
              <a:rPr lang="en-US" altLang="en-US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ea typeface="Calibri" panose="020F0502020204030204" pitchFamily="34" charset="0"/>
                <a:cs typeface="Times New Roman" panose="02020603050405020304" pitchFamily="18" charset="0"/>
              </a:rPr>
              <a:t>diskontovanih</a:t>
            </a:r>
            <a:r>
              <a:rPr lang="en-US" altLang="en-US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ea typeface="Calibri" panose="020F0502020204030204" pitchFamily="34" charset="0"/>
                <a:cs typeface="Times New Roman" panose="02020603050405020304" pitchFamily="18" charset="0"/>
              </a:rPr>
              <a:t>troškova</a:t>
            </a:r>
            <a:r>
              <a:rPr lang="en-US" altLang="en-US" dirty="0"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285750" lvl="0" indent="-285750" algn="just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en-US" altLang="en-US" dirty="0">
                <a:ea typeface="Calibri" panose="020F0502020204030204" pitchFamily="34" charset="0"/>
                <a:cs typeface="Times New Roman" panose="02020603050405020304" pitchFamily="18" charset="0"/>
              </a:rPr>
              <a:t>Period </a:t>
            </a:r>
            <a:r>
              <a:rPr lang="en-US" altLang="en-US" dirty="0" err="1">
                <a:ea typeface="Calibri" panose="020F0502020204030204" pitchFamily="34" charset="0"/>
                <a:cs typeface="Times New Roman" panose="02020603050405020304" pitchFamily="18" charset="0"/>
              </a:rPr>
              <a:t>povraćaja</a:t>
            </a:r>
            <a:r>
              <a:rPr lang="en-US" altLang="en-US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ea typeface="Calibri" panose="020F0502020204030204" pitchFamily="34" charset="0"/>
                <a:cs typeface="Times New Roman" panose="02020603050405020304" pitchFamily="18" charset="0"/>
              </a:rPr>
              <a:t>investicije</a:t>
            </a:r>
            <a:r>
              <a:rPr lang="en-US" altLang="en-US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ea typeface="Calibri" panose="020F0502020204030204" pitchFamily="34" charset="0"/>
                <a:cs typeface="Times New Roman" panose="02020603050405020304" pitchFamily="18" charset="0"/>
              </a:rPr>
              <a:t>za</a:t>
            </a:r>
            <a:r>
              <a:rPr lang="en-US" altLang="en-US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ea typeface="Calibri" panose="020F0502020204030204" pitchFamily="34" charset="0"/>
                <a:cs typeface="Times New Roman" panose="02020603050405020304" pitchFamily="18" charset="0"/>
              </a:rPr>
              <a:t>ovaj</a:t>
            </a:r>
            <a:r>
              <a:rPr lang="en-US" altLang="en-US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ea typeface="Calibri" panose="020F0502020204030204" pitchFamily="34" charset="0"/>
                <a:cs typeface="Times New Roman" panose="02020603050405020304" pitchFamily="18" charset="0"/>
              </a:rPr>
              <a:t>projekat</a:t>
            </a:r>
            <a:r>
              <a:rPr lang="en-US" altLang="en-US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ea typeface="Calibri" panose="020F0502020204030204" pitchFamily="34" charset="0"/>
                <a:cs typeface="Times New Roman" panose="02020603050405020304" pitchFamily="18" charset="0"/>
              </a:rPr>
              <a:t>procjenjuje</a:t>
            </a:r>
            <a:r>
              <a:rPr lang="en-US" altLang="en-US" dirty="0">
                <a:ea typeface="Calibri" panose="020F0502020204030204" pitchFamily="34" charset="0"/>
                <a:cs typeface="Times New Roman" panose="02020603050405020304" pitchFamily="18" charset="0"/>
              </a:rPr>
              <a:t> se </a:t>
            </a:r>
            <a:r>
              <a:rPr lang="en-US" altLang="en-US" dirty="0" err="1">
                <a:ea typeface="Calibri" panose="020F0502020204030204" pitchFamily="34" charset="0"/>
                <a:cs typeface="Times New Roman" panose="02020603050405020304" pitchFamily="18" charset="0"/>
              </a:rPr>
              <a:t>na</a:t>
            </a:r>
            <a:r>
              <a:rPr lang="en-US" altLang="en-US" dirty="0">
                <a:ea typeface="Calibri" panose="020F0502020204030204" pitchFamily="34" charset="0"/>
                <a:cs typeface="Times New Roman" panose="02020603050405020304" pitchFamily="18" charset="0"/>
              </a:rPr>
              <a:t> 6 </a:t>
            </a:r>
            <a:r>
              <a:rPr lang="en-US" altLang="en-US" dirty="0" err="1">
                <a:ea typeface="Calibri" panose="020F0502020204030204" pitchFamily="34" charset="0"/>
                <a:cs typeface="Times New Roman" panose="02020603050405020304" pitchFamily="18" charset="0"/>
              </a:rPr>
              <a:t>godina</a:t>
            </a:r>
            <a:r>
              <a:rPr lang="en-US" altLang="en-US" dirty="0">
                <a:ea typeface="Calibri" panose="020F0502020204030204" pitchFamily="34" charset="0"/>
                <a:cs typeface="Times New Roman" panose="02020603050405020304" pitchFamily="18" charset="0"/>
              </a:rPr>
              <a:t> od </a:t>
            </a:r>
            <a:r>
              <a:rPr lang="en-US" altLang="en-US" dirty="0" err="1">
                <a:ea typeface="Calibri" panose="020F0502020204030204" pitchFamily="34" charset="0"/>
                <a:cs typeface="Times New Roman" panose="02020603050405020304" pitchFamily="18" charset="0"/>
              </a:rPr>
              <a:t>trenutka</a:t>
            </a:r>
            <a:r>
              <a:rPr lang="en-US" altLang="en-US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ea typeface="Calibri" panose="020F0502020204030204" pitchFamily="34" charset="0"/>
                <a:cs typeface="Times New Roman" panose="02020603050405020304" pitchFamily="18" charset="0"/>
              </a:rPr>
              <a:t>puštanja</a:t>
            </a:r>
            <a:r>
              <a:rPr lang="en-US" altLang="en-US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ea typeface="Calibri" panose="020F0502020204030204" pitchFamily="34" charset="0"/>
                <a:cs typeface="Times New Roman" panose="02020603050405020304" pitchFamily="18" charset="0"/>
              </a:rPr>
              <a:t>proizvodnog</a:t>
            </a:r>
            <a:r>
              <a:rPr lang="en-US" altLang="en-US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ea typeface="Calibri" panose="020F0502020204030204" pitchFamily="34" charset="0"/>
                <a:cs typeface="Times New Roman" panose="02020603050405020304" pitchFamily="18" charset="0"/>
              </a:rPr>
              <a:t>pogona</a:t>
            </a:r>
            <a:r>
              <a:rPr lang="en-US" altLang="en-US" dirty="0">
                <a:ea typeface="Calibri" panose="020F0502020204030204" pitchFamily="34" charset="0"/>
                <a:cs typeface="Times New Roman" panose="02020603050405020304" pitchFamily="18" charset="0"/>
              </a:rPr>
              <a:t> u rad. </a:t>
            </a:r>
            <a:r>
              <a:rPr lang="en-US" altLang="en-US" dirty="0" err="1">
                <a:ea typeface="Calibri" panose="020F0502020204030204" pitchFamily="34" charset="0"/>
                <a:cs typeface="Times New Roman" panose="02020603050405020304" pitchFamily="18" charset="0"/>
              </a:rPr>
              <a:t>Ovaj</a:t>
            </a:r>
            <a:r>
              <a:rPr lang="en-US" altLang="en-US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ea typeface="Calibri" panose="020F0502020204030204" pitchFamily="34" charset="0"/>
                <a:cs typeface="Times New Roman" panose="02020603050405020304" pitchFamily="18" charset="0"/>
              </a:rPr>
              <a:t>rezultat</a:t>
            </a:r>
            <a:r>
              <a:rPr lang="en-US" altLang="en-US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ea typeface="Calibri" panose="020F0502020204030204" pitchFamily="34" charset="0"/>
                <a:cs typeface="Times New Roman" panose="02020603050405020304" pitchFamily="18" charset="0"/>
              </a:rPr>
              <a:t>pokazuje</a:t>
            </a:r>
            <a:r>
              <a:rPr lang="en-US" altLang="en-US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ea typeface="Calibri" panose="020F0502020204030204" pitchFamily="34" charset="0"/>
                <a:cs typeface="Times New Roman" panose="02020603050405020304" pitchFamily="18" charset="0"/>
              </a:rPr>
              <a:t>relativno</a:t>
            </a:r>
            <a:r>
              <a:rPr lang="en-US" altLang="en-US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ea typeface="Calibri" panose="020F0502020204030204" pitchFamily="34" charset="0"/>
                <a:cs typeface="Times New Roman" panose="02020603050405020304" pitchFamily="18" charset="0"/>
              </a:rPr>
              <a:t>brzo</a:t>
            </a:r>
            <a:r>
              <a:rPr lang="en-US" altLang="en-US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ea typeface="Calibri" panose="020F0502020204030204" pitchFamily="34" charset="0"/>
                <a:cs typeface="Times New Roman" panose="02020603050405020304" pitchFamily="18" charset="0"/>
              </a:rPr>
              <a:t>vraćanje</a:t>
            </a:r>
            <a:r>
              <a:rPr lang="en-US" altLang="en-US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ea typeface="Calibri" panose="020F0502020204030204" pitchFamily="34" charset="0"/>
                <a:cs typeface="Times New Roman" panose="02020603050405020304" pitchFamily="18" charset="0"/>
              </a:rPr>
              <a:t>uloženih</a:t>
            </a:r>
            <a:r>
              <a:rPr lang="en-US" altLang="en-US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ea typeface="Calibri" panose="020F0502020204030204" pitchFamily="34" charset="0"/>
                <a:cs typeface="Times New Roman" panose="02020603050405020304" pitchFamily="18" charset="0"/>
              </a:rPr>
              <a:t>sredstava</a:t>
            </a:r>
            <a:r>
              <a:rPr lang="en-US" altLang="en-US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ea typeface="Calibri" panose="020F0502020204030204" pitchFamily="34" charset="0"/>
                <a:cs typeface="Times New Roman" panose="02020603050405020304" pitchFamily="18" charset="0"/>
              </a:rPr>
              <a:t>kroz</a:t>
            </a:r>
            <a:r>
              <a:rPr lang="en-US" altLang="en-US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ea typeface="Calibri" panose="020F0502020204030204" pitchFamily="34" charset="0"/>
                <a:cs typeface="Times New Roman" panose="02020603050405020304" pitchFamily="18" charset="0"/>
              </a:rPr>
              <a:t>prihode</a:t>
            </a:r>
            <a:r>
              <a:rPr lang="en-US" altLang="en-US" dirty="0">
                <a:ea typeface="Calibri" panose="020F0502020204030204" pitchFamily="34" charset="0"/>
                <a:cs typeface="Times New Roman" panose="02020603050405020304" pitchFamily="18" charset="0"/>
              </a:rPr>
              <a:t> od </a:t>
            </a:r>
            <a:r>
              <a:rPr lang="en-US" altLang="en-US" dirty="0" err="1">
                <a:ea typeface="Calibri" panose="020F0502020204030204" pitchFamily="34" charset="0"/>
                <a:cs typeface="Times New Roman" panose="02020603050405020304" pitchFamily="18" charset="0"/>
              </a:rPr>
              <a:t>proizvodnje</a:t>
            </a:r>
            <a:r>
              <a:rPr lang="en-US" altLang="en-US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ea typeface="Calibri" panose="020F0502020204030204" pitchFamily="34" charset="0"/>
                <a:cs typeface="Times New Roman" panose="02020603050405020304" pitchFamily="18" charset="0"/>
              </a:rPr>
              <a:t>aluminijumskih</a:t>
            </a:r>
            <a:r>
              <a:rPr lang="en-US" altLang="en-US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ea typeface="Calibri" panose="020F0502020204030204" pitchFamily="34" charset="0"/>
                <a:cs typeface="Times New Roman" panose="02020603050405020304" pitchFamily="18" charset="0"/>
              </a:rPr>
              <a:t>stubova</a:t>
            </a:r>
            <a:r>
              <a:rPr lang="en-US" altLang="en-US" dirty="0"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altLang="en-US" sz="2800" dirty="0"/>
          </a:p>
        </p:txBody>
      </p:sp>
    </p:spTree>
    <p:extLst>
      <p:ext uri="{BB962C8B-B14F-4D97-AF65-F5344CB8AC3E}">
        <p14:creationId xmlns:p14="http://schemas.microsoft.com/office/powerpoint/2010/main" val="35344867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51281333"/>
              </p:ext>
            </p:extLst>
          </p:nvPr>
        </p:nvGraphicFramePr>
        <p:xfrm>
          <a:off x="2698955" y="1791928"/>
          <a:ext cx="6784258" cy="241120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7762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486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5937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818197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56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sr-Latn-CS" sz="1600" dirty="0">
                          <a:effectLst/>
                        </a:rPr>
                        <a:t>Pokazatelji opravdanosti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56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sr-Latn-CS" sz="1600">
                          <a:effectLst/>
                        </a:rPr>
                        <a:t>Pesimistički scenario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56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sr-Latn-CS" sz="1600">
                          <a:effectLst/>
                        </a:rPr>
                        <a:t>Optimistički scenario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4604"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56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sr-Latn-CS" sz="1600" dirty="0">
                          <a:effectLst/>
                        </a:rPr>
                        <a:t>Finasijska neto sadašnja vrijednost (FNPV)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56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sr-Latn-CS" sz="1600" dirty="0">
                          <a:effectLst/>
                        </a:rPr>
                        <a:t>263.748 EUR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56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sr-Latn-CS" sz="1600">
                          <a:effectLst/>
                        </a:rPr>
                        <a:t>949.332 EUR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4604"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56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sr-Latn-CS" sz="1600" dirty="0">
                          <a:effectLst/>
                        </a:rPr>
                        <a:t>Finansijska interna stopa rentabilnosti (FIRR)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56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sr-Latn-CS" sz="1600" dirty="0">
                          <a:effectLst/>
                        </a:rPr>
                        <a:t>10,25%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56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sr-Latn-CS" sz="1600">
                          <a:effectLst/>
                        </a:rPr>
                        <a:t>24,80%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4604"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56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sr-Latn-CS" sz="1600" dirty="0">
                          <a:effectLst/>
                        </a:rPr>
                        <a:t>Finansijski racio koristi i troškova (FBCR)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56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sr-Latn-CS" sz="1600" dirty="0">
                          <a:effectLst/>
                        </a:rPr>
                        <a:t>1,035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56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sr-Latn-CS" sz="1600">
                          <a:effectLst/>
                        </a:rPr>
                        <a:t>1,127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4604"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56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sr-Latn-CS" sz="1600" dirty="0">
                          <a:effectLst/>
                        </a:rPr>
                        <a:t>Period povraćaja investicije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56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sr-Latn-CS" sz="1600">
                          <a:effectLst/>
                        </a:rPr>
                        <a:t>8. godina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56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sr-Latn-CS" sz="1600" dirty="0">
                          <a:effectLst/>
                        </a:rPr>
                        <a:t>5. godina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280219" y="1237912"/>
            <a:ext cx="1104001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Tabela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1.12. </a:t>
            </a:r>
            <a:r>
              <a:rPr kumimoji="0" lang="en-US" altLang="en-US" sz="20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Uporedni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0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pregled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0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pokazatelja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0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finansijske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0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ocjene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0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projekta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kumimoji="0" lang="en-US" altLang="en-US" sz="20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pesimistički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0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0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optimistički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scenario</a:t>
            </a:r>
          </a:p>
        </p:txBody>
      </p:sp>
      <p:sp>
        <p:nvSpPr>
          <p:cNvPr id="6" name="Rectangle 5"/>
          <p:cNvSpPr/>
          <p:nvPr/>
        </p:nvSpPr>
        <p:spPr>
          <a:xfrm>
            <a:off x="674739" y="4463364"/>
            <a:ext cx="1083269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dirty="0">
                <a:latin typeface="Arial" panose="020B0604020202020204" pitchFamily="34" charset="0"/>
                <a:ea typeface="Times New Roman" panose="02020603050405020304" pitchFamily="18" charset="0"/>
              </a:rPr>
              <a:t>Kao </a:t>
            </a:r>
            <a:r>
              <a:rPr lang="en-US" dirty="0" err="1">
                <a:latin typeface="Arial" panose="020B0604020202020204" pitchFamily="34" charset="0"/>
                <a:ea typeface="Times New Roman" panose="02020603050405020304" pitchFamily="18" charset="0"/>
              </a:rPr>
              <a:t>što</a:t>
            </a:r>
            <a:r>
              <a:rPr lang="en-US" dirty="0">
                <a:latin typeface="Arial" panose="020B0604020202020204" pitchFamily="34" charset="0"/>
                <a:ea typeface="Times New Roman" panose="02020603050405020304" pitchFamily="18" charset="0"/>
              </a:rPr>
              <a:t> se </a:t>
            </a:r>
            <a:r>
              <a:rPr lang="en-US" dirty="0" err="1">
                <a:latin typeface="Arial" panose="020B0604020202020204" pitchFamily="34" charset="0"/>
                <a:ea typeface="Times New Roman" panose="02020603050405020304" pitchFamily="18" charset="0"/>
              </a:rPr>
              <a:t>može</a:t>
            </a:r>
            <a:r>
              <a:rPr lang="en-US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Times New Roman" panose="02020603050405020304" pitchFamily="18" charset="0"/>
              </a:rPr>
              <a:t>uočiti</a:t>
            </a:r>
            <a:r>
              <a:rPr lang="en-US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Times New Roman" panose="02020603050405020304" pitchFamily="18" charset="0"/>
              </a:rPr>
              <a:t>iz</a:t>
            </a:r>
            <a:r>
              <a:rPr lang="en-US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Times New Roman" panose="02020603050405020304" pitchFamily="18" charset="0"/>
              </a:rPr>
              <a:t>prethodnih</a:t>
            </a:r>
            <a:r>
              <a:rPr lang="en-US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Times New Roman" panose="02020603050405020304" pitchFamily="18" charset="0"/>
              </a:rPr>
              <a:t>tabela</a:t>
            </a:r>
            <a:r>
              <a:rPr lang="en-US" dirty="0">
                <a:latin typeface="Arial" panose="020B0604020202020204" pitchFamily="34" charset="0"/>
                <a:ea typeface="Times New Roman" panose="02020603050405020304" pitchFamily="18" charset="0"/>
              </a:rPr>
              <a:t>, </a:t>
            </a:r>
            <a:r>
              <a:rPr lang="en-US" dirty="0" err="1">
                <a:latin typeface="Arial" panose="020B0604020202020204" pitchFamily="34" charset="0"/>
                <a:ea typeface="Times New Roman" panose="02020603050405020304" pitchFamily="18" charset="0"/>
              </a:rPr>
              <a:t>svi</a:t>
            </a:r>
            <a:r>
              <a:rPr lang="en-US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Times New Roman" panose="02020603050405020304" pitchFamily="18" charset="0"/>
              </a:rPr>
              <a:t>pokazatelji</a:t>
            </a:r>
            <a:r>
              <a:rPr lang="en-US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Times New Roman" panose="02020603050405020304" pitchFamily="18" charset="0"/>
              </a:rPr>
              <a:t>isplativosti</a:t>
            </a:r>
            <a:r>
              <a:rPr lang="en-US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Times New Roman" panose="02020603050405020304" pitchFamily="18" charset="0"/>
              </a:rPr>
              <a:t>ulaganja</a:t>
            </a:r>
            <a:r>
              <a:rPr lang="en-US" dirty="0">
                <a:latin typeface="Arial" panose="020B0604020202020204" pitchFamily="34" charset="0"/>
                <a:ea typeface="Times New Roman" panose="02020603050405020304" pitchFamily="18" charset="0"/>
              </a:rPr>
              <a:t>, </a:t>
            </a:r>
            <a:r>
              <a:rPr lang="en-US" dirty="0" err="1">
                <a:latin typeface="Arial" panose="020B0604020202020204" pitchFamily="34" charset="0"/>
                <a:ea typeface="Times New Roman" panose="02020603050405020304" pitchFamily="18" charset="0"/>
              </a:rPr>
              <a:t>kako</a:t>
            </a:r>
            <a:r>
              <a:rPr lang="en-US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Times New Roman" panose="02020603050405020304" pitchFamily="18" charset="0"/>
              </a:rPr>
              <a:t>za</a:t>
            </a:r>
            <a:r>
              <a:rPr lang="en-US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Times New Roman" panose="02020603050405020304" pitchFamily="18" charset="0"/>
              </a:rPr>
              <a:t>osnovni</a:t>
            </a:r>
            <a:r>
              <a:rPr lang="en-US" dirty="0">
                <a:latin typeface="Arial" panose="020B0604020202020204" pitchFamily="34" charset="0"/>
                <a:ea typeface="Times New Roman" panose="02020603050405020304" pitchFamily="18" charset="0"/>
              </a:rPr>
              <a:t>, </a:t>
            </a:r>
            <a:r>
              <a:rPr lang="en-US" dirty="0" err="1">
                <a:latin typeface="Arial" panose="020B0604020202020204" pitchFamily="34" charset="0"/>
                <a:ea typeface="Times New Roman" panose="02020603050405020304" pitchFamily="18" charset="0"/>
              </a:rPr>
              <a:t>tako</a:t>
            </a:r>
            <a:r>
              <a:rPr lang="en-US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Times New Roman" panose="02020603050405020304" pitchFamily="18" charset="0"/>
              </a:rPr>
              <a:t>i</a:t>
            </a:r>
            <a:r>
              <a:rPr lang="en-US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Times New Roman" panose="02020603050405020304" pitchFamily="18" charset="0"/>
              </a:rPr>
              <a:t>za</a:t>
            </a:r>
            <a:r>
              <a:rPr lang="en-US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Times New Roman" panose="02020603050405020304" pitchFamily="18" charset="0"/>
              </a:rPr>
              <a:t>pesimistički</a:t>
            </a:r>
            <a:r>
              <a:rPr lang="en-US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Times New Roman" panose="02020603050405020304" pitchFamily="18" charset="0"/>
              </a:rPr>
              <a:t>i</a:t>
            </a:r>
            <a:r>
              <a:rPr lang="en-US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Times New Roman" panose="02020603050405020304" pitchFamily="18" charset="0"/>
              </a:rPr>
              <a:t>optimistički</a:t>
            </a:r>
            <a:r>
              <a:rPr lang="en-US" dirty="0">
                <a:latin typeface="Arial" panose="020B0604020202020204" pitchFamily="34" charset="0"/>
                <a:ea typeface="Times New Roman" panose="02020603050405020304" pitchFamily="18" charset="0"/>
              </a:rPr>
              <a:t> scenario, </a:t>
            </a:r>
            <a:r>
              <a:rPr lang="en-US" dirty="0" err="1">
                <a:latin typeface="Arial" panose="020B0604020202020204" pitchFamily="34" charset="0"/>
                <a:ea typeface="Times New Roman" panose="02020603050405020304" pitchFamily="18" charset="0"/>
              </a:rPr>
              <a:t>su</a:t>
            </a:r>
            <a:r>
              <a:rPr lang="en-US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ea typeface="Times New Roman" panose="02020603050405020304" pitchFamily="18" charset="0"/>
              </a:rPr>
              <a:t>iznad</a:t>
            </a:r>
            <a:r>
              <a:rPr lang="en-US" b="1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ea typeface="Times New Roman" panose="02020603050405020304" pitchFamily="18" charset="0"/>
              </a:rPr>
              <a:t>graničnih</a:t>
            </a:r>
            <a:r>
              <a:rPr lang="en-US" b="1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ea typeface="Times New Roman" panose="02020603050405020304" pitchFamily="18" charset="0"/>
              </a:rPr>
              <a:t>vrijednosti</a:t>
            </a:r>
            <a:r>
              <a:rPr lang="en-US" b="1" dirty="0">
                <a:latin typeface="Arial" panose="020B0604020202020204" pitchFamily="34" charset="0"/>
                <a:ea typeface="Times New Roman" panose="02020603050405020304" pitchFamily="18" charset="0"/>
              </a:rPr>
              <a:t>, pa je </a:t>
            </a:r>
            <a:r>
              <a:rPr lang="en-US" b="1" dirty="0" err="1">
                <a:latin typeface="Arial" panose="020B0604020202020204" pitchFamily="34" charset="0"/>
                <a:ea typeface="Times New Roman" panose="02020603050405020304" pitchFamily="18" charset="0"/>
              </a:rPr>
              <a:t>jasno</a:t>
            </a:r>
            <a:r>
              <a:rPr lang="en-US" b="1" dirty="0">
                <a:latin typeface="Arial" panose="020B0604020202020204" pitchFamily="34" charset="0"/>
                <a:ea typeface="Times New Roman" panose="02020603050405020304" pitchFamily="18" charset="0"/>
              </a:rPr>
              <a:t> da </a:t>
            </a:r>
            <a:r>
              <a:rPr lang="en-US" b="1" dirty="0" err="1">
                <a:latin typeface="Arial" panose="020B0604020202020204" pitchFamily="34" charset="0"/>
                <a:ea typeface="Times New Roman" panose="02020603050405020304" pitchFamily="18" charset="0"/>
              </a:rPr>
              <a:t>postoji</a:t>
            </a:r>
            <a:r>
              <a:rPr lang="en-US" b="1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ea typeface="Times New Roman" panose="02020603050405020304" pitchFamily="18" charset="0"/>
              </a:rPr>
              <a:t>puna</a:t>
            </a:r>
            <a:r>
              <a:rPr lang="en-US" b="1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ea typeface="Times New Roman" panose="02020603050405020304" pitchFamily="18" charset="0"/>
              </a:rPr>
              <a:t>finansijska</a:t>
            </a:r>
            <a:r>
              <a:rPr lang="en-US" b="1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ea typeface="Times New Roman" panose="02020603050405020304" pitchFamily="18" charset="0"/>
              </a:rPr>
              <a:t>opravdanost</a:t>
            </a:r>
            <a:r>
              <a:rPr lang="en-US" b="1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ea typeface="Times New Roman" panose="02020603050405020304" pitchFamily="18" charset="0"/>
              </a:rPr>
              <a:t>njegove</a:t>
            </a:r>
            <a:r>
              <a:rPr lang="en-US" b="1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ea typeface="Times New Roman" panose="02020603050405020304" pitchFamily="18" charset="0"/>
              </a:rPr>
              <a:t>realizacije</a:t>
            </a:r>
            <a:r>
              <a:rPr lang="en-US" b="1" dirty="0">
                <a:latin typeface="Arial" panose="020B0604020202020204" pitchFamily="34" charset="0"/>
                <a:ea typeface="Times New Roman" panose="02020603050405020304" pitchFamily="18" charset="0"/>
              </a:rPr>
              <a:t>, </a:t>
            </a:r>
            <a:r>
              <a:rPr lang="en-US" b="1" dirty="0" err="1">
                <a:latin typeface="Arial" panose="020B0604020202020204" pitchFamily="34" charset="0"/>
                <a:ea typeface="Times New Roman" panose="02020603050405020304" pitchFamily="18" charset="0"/>
              </a:rPr>
              <a:t>odnosno</a:t>
            </a:r>
            <a:r>
              <a:rPr lang="en-US" b="1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ea typeface="Times New Roman" panose="02020603050405020304" pitchFamily="18" charset="0"/>
              </a:rPr>
              <a:t>projekat</a:t>
            </a:r>
            <a:r>
              <a:rPr lang="en-US" b="1" dirty="0">
                <a:latin typeface="Arial" panose="020B0604020202020204" pitchFamily="34" charset="0"/>
                <a:ea typeface="Times New Roman" panose="02020603050405020304" pitchFamily="18" charset="0"/>
              </a:rPr>
              <a:t> je pod </a:t>
            </a:r>
            <a:r>
              <a:rPr lang="en-US" b="1" dirty="0" err="1">
                <a:latin typeface="Arial" panose="020B0604020202020204" pitchFamily="34" charset="0"/>
                <a:ea typeface="Times New Roman" panose="02020603050405020304" pitchFamily="18" charset="0"/>
              </a:rPr>
              <a:t>navedenim</a:t>
            </a:r>
            <a:r>
              <a:rPr lang="en-US" b="1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ea typeface="Times New Roman" panose="02020603050405020304" pitchFamily="18" charset="0"/>
              </a:rPr>
              <a:t>uslovima</a:t>
            </a:r>
            <a:r>
              <a:rPr lang="en-US" b="1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ea typeface="Times New Roman" panose="02020603050405020304" pitchFamily="18" charset="0"/>
              </a:rPr>
              <a:t>finansijski</a:t>
            </a:r>
            <a:r>
              <a:rPr lang="en-US" b="1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ea typeface="Times New Roman" panose="02020603050405020304" pitchFamily="18" charset="0"/>
              </a:rPr>
              <a:t>isplativ</a:t>
            </a:r>
            <a:r>
              <a:rPr lang="en-US" b="1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ea typeface="Times New Roman" panose="02020603050405020304" pitchFamily="18" charset="0"/>
              </a:rPr>
              <a:t>i</a:t>
            </a:r>
            <a:r>
              <a:rPr lang="en-US" b="1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ea typeface="Times New Roman" panose="02020603050405020304" pitchFamily="18" charset="0"/>
              </a:rPr>
              <a:t>održiv</a:t>
            </a:r>
            <a:r>
              <a:rPr lang="en-US" b="1" dirty="0">
                <a:latin typeface="Arial" panose="020B0604020202020204" pitchFamily="34" charset="0"/>
                <a:ea typeface="Times New Roman" panose="02020603050405020304" pitchFamily="18" charset="0"/>
              </a:rPr>
              <a:t>.</a:t>
            </a:r>
            <a:endParaRPr lang="en-GB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algn="just"/>
            <a:r>
              <a:rPr lang="en-US" dirty="0">
                <a:latin typeface="Arial" panose="020B0604020202020204" pitchFamily="34" charset="0"/>
                <a:ea typeface="Times New Roman" panose="02020603050405020304" pitchFamily="18" charset="0"/>
              </a:rPr>
              <a:t> </a:t>
            </a:r>
            <a:endParaRPr lang="en-GB" dirty="0"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369741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8974" y="140108"/>
            <a:ext cx="10543622" cy="2448233"/>
          </a:xfrm>
        </p:spPr>
        <p:txBody>
          <a:bodyPr>
            <a:normAutofit/>
          </a:bodyPr>
          <a:lstStyle/>
          <a:p>
            <a:pPr lvl="0"/>
            <a:br>
              <a:rPr lang="sr-Latn-ME" sz="2600" b="1" dirty="0">
                <a:solidFill>
                  <a:srgbClr val="FF0000"/>
                </a:solidFill>
              </a:rPr>
            </a:br>
            <a:br>
              <a:rPr lang="sr-Latn-ME" sz="2600" b="1" dirty="0">
                <a:solidFill>
                  <a:srgbClr val="FF0000"/>
                </a:solidFill>
              </a:rPr>
            </a:br>
            <a:r>
              <a:rPr lang="en-US" sz="2600" b="1" dirty="0" err="1">
                <a:solidFill>
                  <a:srgbClr val="FF0000"/>
                </a:solidFill>
              </a:rPr>
              <a:t>Analiza</a:t>
            </a:r>
            <a:r>
              <a:rPr lang="en-US" sz="2600" b="1" dirty="0">
                <a:solidFill>
                  <a:srgbClr val="FF0000"/>
                </a:solidFill>
              </a:rPr>
              <a:t> </a:t>
            </a:r>
            <a:r>
              <a:rPr lang="en-US" sz="2600" b="1" dirty="0" err="1">
                <a:solidFill>
                  <a:srgbClr val="FF0000"/>
                </a:solidFill>
              </a:rPr>
              <a:t>osjetljivosti</a:t>
            </a:r>
            <a:r>
              <a:rPr lang="en-US" sz="2600" b="1" dirty="0">
                <a:solidFill>
                  <a:srgbClr val="FF0000"/>
                </a:solidFill>
              </a:rPr>
              <a:t> </a:t>
            </a:r>
            <a:r>
              <a:rPr lang="en-US" sz="2600" b="1" dirty="0" err="1">
                <a:solidFill>
                  <a:srgbClr val="FF0000"/>
                </a:solidFill>
              </a:rPr>
              <a:t>projekta</a:t>
            </a:r>
            <a:br>
              <a:rPr lang="en-GB" sz="2600" dirty="0">
                <a:solidFill>
                  <a:srgbClr val="FF0000"/>
                </a:solidFill>
              </a:rPr>
            </a:br>
            <a:r>
              <a:rPr lang="en-US" dirty="0"/>
              <a:t> </a:t>
            </a:r>
            <a:br>
              <a:rPr lang="en-GB" dirty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2182761"/>
            <a:ext cx="10058400" cy="3686333"/>
          </a:xfrm>
        </p:spPr>
        <p:txBody>
          <a:bodyPr/>
          <a:lstStyle/>
          <a:p>
            <a:pPr marL="0" indent="0">
              <a:buNone/>
            </a:pPr>
            <a:endParaRPr lang="sr-Latn-ME" dirty="0"/>
          </a:p>
          <a:p>
            <a:pPr>
              <a:buFont typeface="Wingdings" panose="05000000000000000000" pitchFamily="2" charset="2"/>
              <a:buChar char="§"/>
            </a:pPr>
            <a:r>
              <a:rPr lang="sr-Latn-ME" dirty="0">
                <a:solidFill>
                  <a:schemeClr val="tx1"/>
                </a:solidFill>
              </a:rPr>
              <a:t> </a:t>
            </a:r>
            <a:r>
              <a:rPr lang="it-IT" sz="2600" dirty="0">
                <a:solidFill>
                  <a:schemeClr val="tx1"/>
                </a:solidFill>
              </a:rPr>
              <a:t>Analiza osjetljivosti, investicioni troškovi +10% (EUR)</a:t>
            </a:r>
            <a:endParaRPr lang="sr-Latn-ME" sz="2600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sr-Latn-ME" sz="2600" dirty="0">
                <a:solidFill>
                  <a:schemeClr val="tx1"/>
                </a:solidFill>
              </a:rPr>
              <a:t> </a:t>
            </a:r>
            <a:r>
              <a:rPr lang="en-US" sz="2600" dirty="0" err="1">
                <a:solidFill>
                  <a:schemeClr val="tx1"/>
                </a:solidFill>
              </a:rPr>
              <a:t>Analiza</a:t>
            </a:r>
            <a:r>
              <a:rPr lang="en-US" sz="2600" dirty="0">
                <a:solidFill>
                  <a:schemeClr val="tx1"/>
                </a:solidFill>
              </a:rPr>
              <a:t> </a:t>
            </a:r>
            <a:r>
              <a:rPr lang="en-US" sz="2600" dirty="0" err="1">
                <a:solidFill>
                  <a:schemeClr val="tx1"/>
                </a:solidFill>
              </a:rPr>
              <a:t>osjetljivosti</a:t>
            </a:r>
            <a:r>
              <a:rPr lang="en-US" sz="2600" dirty="0">
                <a:solidFill>
                  <a:schemeClr val="tx1"/>
                </a:solidFill>
              </a:rPr>
              <a:t>, </a:t>
            </a:r>
            <a:r>
              <a:rPr lang="en-US" sz="2600" dirty="0" err="1">
                <a:solidFill>
                  <a:schemeClr val="tx1"/>
                </a:solidFill>
              </a:rPr>
              <a:t>investicioni</a:t>
            </a:r>
            <a:r>
              <a:rPr lang="en-US" sz="2600" dirty="0">
                <a:solidFill>
                  <a:schemeClr val="tx1"/>
                </a:solidFill>
              </a:rPr>
              <a:t> </a:t>
            </a:r>
            <a:r>
              <a:rPr lang="en-US" sz="2600" dirty="0" err="1">
                <a:solidFill>
                  <a:schemeClr val="tx1"/>
                </a:solidFill>
              </a:rPr>
              <a:t>troškovi</a:t>
            </a:r>
            <a:r>
              <a:rPr lang="en-US" sz="2600" dirty="0">
                <a:solidFill>
                  <a:schemeClr val="tx1"/>
                </a:solidFill>
              </a:rPr>
              <a:t> -10% </a:t>
            </a:r>
            <a:endParaRPr lang="sr-Latn-ME" sz="2600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sr-Latn-ME" sz="2600" dirty="0">
                <a:solidFill>
                  <a:schemeClr val="tx1"/>
                </a:solidFill>
              </a:rPr>
              <a:t> </a:t>
            </a:r>
            <a:r>
              <a:rPr lang="de-DE" sz="2600" dirty="0">
                <a:solidFill>
                  <a:schemeClr val="tx1"/>
                </a:solidFill>
              </a:rPr>
              <a:t>Analiza osjetljivosti, obim proizvodnje +10% </a:t>
            </a:r>
            <a:endParaRPr lang="sr-Latn-ME" sz="2600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sr-Latn-ME" sz="2600" dirty="0">
                <a:solidFill>
                  <a:schemeClr val="tx1"/>
                </a:solidFill>
              </a:rPr>
              <a:t> </a:t>
            </a:r>
            <a:r>
              <a:rPr lang="de-DE" sz="2600" dirty="0">
                <a:solidFill>
                  <a:schemeClr val="tx1"/>
                </a:solidFill>
              </a:rPr>
              <a:t>Analiza osjetljivosti, obim proizvodnje -10% </a:t>
            </a:r>
            <a:endParaRPr lang="en-GB" sz="2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139393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61905755"/>
              </p:ext>
            </p:extLst>
          </p:nvPr>
        </p:nvGraphicFramePr>
        <p:xfrm>
          <a:off x="2875935" y="1880418"/>
          <a:ext cx="6975987" cy="283621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5257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713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324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0448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4202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8362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</a:rPr>
                        <a:t>Scenario</a:t>
                      </a:r>
                      <a:endParaRPr lang="en-GB" sz="1600" kern="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FNPV (EUR)</a:t>
                      </a:r>
                      <a:endParaRPr lang="en-GB" sz="1600" kern="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FIRR</a:t>
                      </a:r>
                      <a:endParaRPr lang="en-GB" sz="1600" kern="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FB/CR</a:t>
                      </a:r>
                      <a:endParaRPr lang="en-GB" sz="1600" kern="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PP</a:t>
                      </a:r>
                      <a:endParaRPr lang="en-GB" sz="1600" kern="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362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00" dirty="0" err="1">
                          <a:effectLst/>
                        </a:rPr>
                        <a:t>Osnovni</a:t>
                      </a:r>
                      <a:r>
                        <a:rPr lang="en-US" sz="1600" kern="100" dirty="0">
                          <a:effectLst/>
                        </a:rPr>
                        <a:t> scenario</a:t>
                      </a:r>
                      <a:endParaRPr lang="en-GB" sz="1600" kern="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606.540</a:t>
                      </a:r>
                      <a:endParaRPr lang="en-GB" sz="1600" kern="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SimSun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17,76%</a:t>
                      </a:r>
                      <a:endParaRPr lang="en-GB" sz="1600" kern="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SimSun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1,081</a:t>
                      </a:r>
                      <a:endParaRPr lang="en-GB" sz="1600" kern="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SimSun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6. godina</a:t>
                      </a:r>
                      <a:endParaRPr lang="en-GB" sz="1600" kern="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SimSun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724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00" dirty="0" err="1">
                          <a:effectLst/>
                        </a:rPr>
                        <a:t>Povećanje</a:t>
                      </a:r>
                      <a:r>
                        <a:rPr lang="en-US" sz="1600" kern="100" dirty="0">
                          <a:effectLst/>
                        </a:rPr>
                        <a:t> </a:t>
                      </a:r>
                      <a:r>
                        <a:rPr lang="en-US" sz="1600" kern="100" dirty="0" err="1">
                          <a:effectLst/>
                        </a:rPr>
                        <a:t>investicionih</a:t>
                      </a:r>
                      <a:r>
                        <a:rPr lang="en-US" sz="1600" kern="100" dirty="0">
                          <a:effectLst/>
                        </a:rPr>
                        <a:t> </a:t>
                      </a:r>
                      <a:r>
                        <a:rPr lang="en-US" sz="1600" kern="100" dirty="0" err="1">
                          <a:effectLst/>
                        </a:rPr>
                        <a:t>troškova</a:t>
                      </a:r>
                      <a:r>
                        <a:rPr lang="en-US" sz="1600" kern="100" dirty="0">
                          <a:effectLst/>
                        </a:rPr>
                        <a:t> </a:t>
                      </a:r>
                      <a:r>
                        <a:rPr lang="en-US" sz="1600" kern="100" dirty="0" err="1">
                          <a:effectLst/>
                        </a:rPr>
                        <a:t>za</a:t>
                      </a:r>
                      <a:r>
                        <a:rPr lang="en-US" sz="1600" kern="100" dirty="0">
                          <a:effectLst/>
                        </a:rPr>
                        <a:t> 10%</a:t>
                      </a:r>
                      <a:endParaRPr lang="en-GB" sz="1600" kern="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</a:rPr>
                        <a:t>564.357</a:t>
                      </a:r>
                      <a:endParaRPr lang="en-GB" sz="1600" kern="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SimSun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</a:rPr>
                        <a:t>15,77</a:t>
                      </a:r>
                      <a:endParaRPr lang="en-GB" sz="1600" kern="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SimSun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1,075</a:t>
                      </a:r>
                      <a:endParaRPr lang="en-GB" sz="1600" kern="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SimSun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6. godina</a:t>
                      </a:r>
                      <a:endParaRPr lang="en-GB" sz="1600" kern="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SimSun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724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00" dirty="0" err="1">
                          <a:effectLst/>
                        </a:rPr>
                        <a:t>Smanjenje</a:t>
                      </a:r>
                      <a:r>
                        <a:rPr lang="en-US" sz="1600" kern="100" dirty="0">
                          <a:effectLst/>
                        </a:rPr>
                        <a:t> </a:t>
                      </a:r>
                      <a:r>
                        <a:rPr lang="en-US" sz="1600" kern="100" dirty="0" err="1">
                          <a:effectLst/>
                        </a:rPr>
                        <a:t>investicionih</a:t>
                      </a:r>
                      <a:r>
                        <a:rPr lang="en-US" sz="1600" kern="100" dirty="0">
                          <a:effectLst/>
                        </a:rPr>
                        <a:t> </a:t>
                      </a:r>
                      <a:r>
                        <a:rPr lang="en-US" sz="1600" kern="100" dirty="0" err="1">
                          <a:effectLst/>
                        </a:rPr>
                        <a:t>troškova</a:t>
                      </a:r>
                      <a:r>
                        <a:rPr lang="en-US" sz="1600" kern="100" dirty="0">
                          <a:effectLst/>
                        </a:rPr>
                        <a:t> </a:t>
                      </a:r>
                      <a:r>
                        <a:rPr lang="en-US" sz="1600" kern="100" dirty="0" err="1">
                          <a:effectLst/>
                        </a:rPr>
                        <a:t>za</a:t>
                      </a:r>
                      <a:r>
                        <a:rPr lang="en-US" sz="1600" kern="100" dirty="0">
                          <a:effectLst/>
                        </a:rPr>
                        <a:t> 10%</a:t>
                      </a:r>
                      <a:endParaRPr lang="en-GB" sz="1600" kern="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</a:rPr>
                        <a:t>648.724</a:t>
                      </a:r>
                      <a:endParaRPr lang="en-GB" sz="1600" kern="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SimSun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</a:rPr>
                        <a:t>20,15</a:t>
                      </a:r>
                      <a:endParaRPr lang="en-GB" sz="1600" kern="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SimSun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</a:rPr>
                        <a:t>1,088</a:t>
                      </a:r>
                      <a:endParaRPr lang="en-GB" sz="1600" kern="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SimSun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5. godina</a:t>
                      </a:r>
                      <a:endParaRPr lang="en-GB" sz="1600" kern="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SimSun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6724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Povećanje obima proizvodnje za 10%</a:t>
                      </a:r>
                      <a:endParaRPr lang="en-GB" sz="1600" kern="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675.413</a:t>
                      </a:r>
                      <a:endParaRPr lang="en-GB" sz="1600" kern="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SimSun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19,20</a:t>
                      </a:r>
                      <a:endParaRPr lang="en-GB" sz="1600" kern="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SimSun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</a:rPr>
                        <a:t>1,085</a:t>
                      </a:r>
                      <a:endParaRPr lang="en-GB" sz="1600" kern="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SimSun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</a:rPr>
                        <a:t>5. </a:t>
                      </a:r>
                      <a:r>
                        <a:rPr lang="en-US" sz="1600" kern="100" dirty="0" err="1">
                          <a:effectLst/>
                        </a:rPr>
                        <a:t>godina</a:t>
                      </a:r>
                      <a:endParaRPr lang="en-GB" sz="1600" kern="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SimSun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6724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Smanjenje obima proizvodnje za 10%</a:t>
                      </a:r>
                      <a:endParaRPr lang="en-GB" sz="1600" kern="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</a:rPr>
                        <a:t>536.528</a:t>
                      </a:r>
                      <a:endParaRPr lang="en-GB" sz="1600" kern="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SimSun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16,27</a:t>
                      </a:r>
                      <a:endParaRPr lang="en-GB" sz="1600" kern="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SimSun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1,077</a:t>
                      </a:r>
                      <a:endParaRPr lang="en-GB" sz="1600" kern="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SimSun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</a:rPr>
                        <a:t>6. </a:t>
                      </a:r>
                      <a:r>
                        <a:rPr lang="en-US" sz="1600" kern="100" dirty="0" err="1">
                          <a:effectLst/>
                        </a:rPr>
                        <a:t>godina</a:t>
                      </a:r>
                      <a:endParaRPr lang="en-GB" sz="1600" kern="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SimSun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3871452" y="1047464"/>
            <a:ext cx="5250425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6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Tabela</a:t>
            </a:r>
            <a:r>
              <a:rPr kumimoji="0" lang="en-US" altLang="zh-CN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2.5. </a:t>
            </a:r>
            <a:r>
              <a:rPr kumimoji="0" lang="en-US" altLang="zh-CN" sz="16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Rekapitulacija</a:t>
            </a:r>
            <a:r>
              <a:rPr kumimoji="0" lang="en-US" altLang="zh-CN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en-US" altLang="zh-CN" sz="16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Analize</a:t>
            </a:r>
            <a:r>
              <a:rPr kumimoji="0" lang="en-US" altLang="zh-CN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en-US" altLang="zh-CN" sz="16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osjetljivosti</a:t>
            </a:r>
            <a:endParaRPr kumimoji="0" lang="en-GB" altLang="zh-CN" sz="16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050694" y="4834617"/>
            <a:ext cx="10515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Kao </a:t>
            </a:r>
            <a:r>
              <a:rPr lang="en-US" altLang="zh-CN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što</a:t>
            </a:r>
            <a:r>
              <a:rPr lang="en-US" altLang="zh-CN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se </a:t>
            </a:r>
            <a:r>
              <a:rPr lang="en-US" altLang="zh-CN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vidi</a:t>
            </a:r>
            <a:r>
              <a:rPr lang="en-US" altLang="zh-CN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US" altLang="zh-CN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projekat</a:t>
            </a:r>
            <a:r>
              <a:rPr lang="en-US" altLang="zh-CN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je </a:t>
            </a:r>
            <a:r>
              <a:rPr lang="en-US" altLang="zh-CN" b="1" u="sng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pokazao</a:t>
            </a:r>
            <a:r>
              <a:rPr lang="en-US" altLang="zh-CN" b="1" u="sng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altLang="zh-CN" b="1" u="sng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otpornost</a:t>
            </a:r>
            <a:r>
              <a:rPr lang="en-US" altLang="zh-CN" b="1" u="sng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altLang="zh-CN" b="1" u="sng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na</a:t>
            </a:r>
            <a:r>
              <a:rPr lang="en-US" altLang="zh-CN" b="1" u="sng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altLang="zh-CN" b="1" u="sng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sve</a:t>
            </a:r>
            <a:r>
              <a:rPr lang="en-US" altLang="zh-CN" b="1" u="sng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altLang="zh-CN" b="1" u="sng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realne</a:t>
            </a:r>
            <a:r>
              <a:rPr lang="en-US" altLang="zh-CN" b="1" u="sng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altLang="zh-CN" b="1" u="sng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promjene</a:t>
            </a:r>
            <a:r>
              <a:rPr lang="en-US" altLang="zh-CN" b="1" u="sng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altLang="zh-CN" b="1" u="sng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ulaznih</a:t>
            </a:r>
            <a:r>
              <a:rPr lang="en-US" altLang="zh-CN" b="1" u="sng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altLang="zh-CN" b="1" u="sng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parametara</a:t>
            </a:r>
            <a:r>
              <a:rPr lang="en-US" altLang="zh-CN" b="1" u="sng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US" altLang="zh-CN" b="1" u="sng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čime</a:t>
            </a:r>
            <a:r>
              <a:rPr lang="en-US" altLang="zh-CN" b="1" u="sng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se </a:t>
            </a:r>
            <a:r>
              <a:rPr lang="en-US" altLang="zh-CN" b="1" u="sng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potvrđuje</a:t>
            </a:r>
            <a:r>
              <a:rPr lang="en-US" altLang="zh-CN" b="1" u="sng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altLang="zh-CN" b="1" u="sng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osnovni</a:t>
            </a:r>
            <a:r>
              <a:rPr lang="en-US" altLang="zh-CN" b="1" u="sng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altLang="zh-CN" b="1" u="sng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zaključak</a:t>
            </a:r>
            <a:r>
              <a:rPr lang="en-US" altLang="zh-CN" b="1" u="sng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altLang="zh-CN" b="1" u="sng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finansijske</a:t>
            </a:r>
            <a:r>
              <a:rPr lang="en-US" altLang="zh-CN" b="1" u="sng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altLang="zh-CN" b="1" u="sng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ocjene</a:t>
            </a:r>
            <a:r>
              <a:rPr lang="en-US" altLang="zh-CN" b="1" u="sng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o </a:t>
            </a:r>
            <a:r>
              <a:rPr lang="en-US" altLang="zh-CN" b="1" u="sng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isplativosti</a:t>
            </a:r>
            <a:r>
              <a:rPr lang="en-US" altLang="zh-CN" b="1" u="sng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altLang="zh-CN" b="1" u="sng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ovog</a:t>
            </a:r>
            <a:r>
              <a:rPr lang="en-US" altLang="zh-CN" b="1" u="sng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altLang="zh-CN" b="1" u="sng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ulaganja</a:t>
            </a:r>
            <a:r>
              <a:rPr lang="en-US" altLang="zh-CN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en-US" altLang="zh-CN" sz="28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982391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7703" y="324465"/>
            <a:ext cx="10727977" cy="5544629"/>
          </a:xfrm>
        </p:spPr>
        <p:txBody>
          <a:bodyPr/>
          <a:lstStyle/>
          <a:p>
            <a:pPr lvl="0" algn="ctr"/>
            <a:r>
              <a:rPr lang="en-US" b="1" dirty="0">
                <a:solidFill>
                  <a:srgbClr val="FF0000"/>
                </a:solidFill>
              </a:rPr>
              <a:t>DRUŠTVENO-EKONOMSKA ANALIZA</a:t>
            </a:r>
            <a:endParaRPr lang="sr-Latn-RS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pPr marL="0" indent="0">
              <a:buNone/>
            </a:pPr>
            <a:r>
              <a:rPr lang="en-US" dirty="0" err="1"/>
              <a:t>Projekat</a:t>
            </a:r>
            <a:r>
              <a:rPr lang="en-US" dirty="0"/>
              <a:t> </a:t>
            </a:r>
            <a:r>
              <a:rPr lang="en-US" dirty="0" err="1"/>
              <a:t>proizvodnje</a:t>
            </a:r>
            <a:r>
              <a:rPr lang="en-US" dirty="0"/>
              <a:t> </a:t>
            </a:r>
            <a:r>
              <a:rPr lang="en-US" dirty="0" err="1"/>
              <a:t>aluminijumskih</a:t>
            </a:r>
            <a:r>
              <a:rPr lang="en-US" dirty="0"/>
              <a:t> </a:t>
            </a:r>
            <a:r>
              <a:rPr lang="en-US" dirty="0" err="1"/>
              <a:t>stubova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prenos</a:t>
            </a:r>
            <a:r>
              <a:rPr lang="en-US" dirty="0"/>
              <a:t> </a:t>
            </a:r>
            <a:r>
              <a:rPr lang="en-US" dirty="0" err="1"/>
              <a:t>električne</a:t>
            </a:r>
            <a:r>
              <a:rPr lang="en-US" dirty="0"/>
              <a:t> </a:t>
            </a:r>
            <a:r>
              <a:rPr lang="en-US" dirty="0" err="1"/>
              <a:t>energije</a:t>
            </a:r>
            <a:r>
              <a:rPr lang="en-US" dirty="0"/>
              <a:t> </a:t>
            </a:r>
            <a:r>
              <a:rPr lang="en-US" dirty="0" err="1"/>
              <a:t>ima</a:t>
            </a:r>
            <a:r>
              <a:rPr lang="en-US" dirty="0"/>
              <a:t> </a:t>
            </a:r>
            <a:r>
              <a:rPr lang="en-US" dirty="0" err="1"/>
              <a:t>značajne</a:t>
            </a:r>
            <a:r>
              <a:rPr lang="en-US" dirty="0"/>
              <a:t> </a:t>
            </a:r>
            <a:r>
              <a:rPr lang="en-US" dirty="0" err="1"/>
              <a:t>društvene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ekonomske</a:t>
            </a:r>
            <a:r>
              <a:rPr lang="en-US" dirty="0"/>
              <a:t> </a:t>
            </a:r>
            <a:r>
              <a:rPr lang="en-US" dirty="0" err="1"/>
              <a:t>benefite</a:t>
            </a:r>
            <a:r>
              <a:rPr lang="en-US" dirty="0"/>
              <a:t>,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ga</a:t>
            </a:r>
            <a:r>
              <a:rPr lang="en-US" dirty="0"/>
              <a:t> </a:t>
            </a:r>
            <a:r>
              <a:rPr lang="en-US" dirty="0" err="1"/>
              <a:t>čine</a:t>
            </a:r>
            <a:r>
              <a:rPr lang="en-US" dirty="0"/>
              <a:t> ne </a:t>
            </a:r>
            <a:r>
              <a:rPr lang="en-US" dirty="0" err="1"/>
              <a:t>samo</a:t>
            </a:r>
            <a:r>
              <a:rPr lang="en-US" dirty="0"/>
              <a:t> </a:t>
            </a:r>
            <a:r>
              <a:rPr lang="en-US" dirty="0" err="1"/>
              <a:t>finansijski</a:t>
            </a:r>
            <a:r>
              <a:rPr lang="en-US" dirty="0"/>
              <a:t>, </a:t>
            </a:r>
            <a:r>
              <a:rPr lang="en-US" dirty="0" err="1"/>
              <a:t>već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društveno-ekonomski</a:t>
            </a:r>
            <a:r>
              <a:rPr lang="en-US" dirty="0"/>
              <a:t> </a:t>
            </a:r>
            <a:r>
              <a:rPr lang="en-US" dirty="0" err="1"/>
              <a:t>opravdanim</a:t>
            </a:r>
            <a:r>
              <a:rPr lang="en-US" dirty="0"/>
              <a:t>. </a:t>
            </a:r>
            <a:r>
              <a:rPr lang="en-US" dirty="0" err="1"/>
              <a:t>Analiza</a:t>
            </a:r>
            <a:r>
              <a:rPr lang="en-US" dirty="0"/>
              <a:t> </a:t>
            </a:r>
            <a:r>
              <a:rPr lang="en-US" dirty="0" err="1"/>
              <a:t>ovih</a:t>
            </a:r>
            <a:r>
              <a:rPr lang="en-US" dirty="0"/>
              <a:t> </a:t>
            </a:r>
            <a:r>
              <a:rPr lang="en-US" dirty="0" err="1"/>
              <a:t>efekata</a:t>
            </a:r>
            <a:r>
              <a:rPr lang="en-US" dirty="0"/>
              <a:t> </a:t>
            </a:r>
            <a:r>
              <a:rPr lang="en-US" dirty="0" err="1"/>
              <a:t>pokazuje</a:t>
            </a:r>
            <a:r>
              <a:rPr lang="en-US" dirty="0"/>
              <a:t> </a:t>
            </a:r>
            <a:r>
              <a:rPr lang="en-US" dirty="0" err="1"/>
              <a:t>kako</a:t>
            </a:r>
            <a:r>
              <a:rPr lang="en-US" dirty="0"/>
              <a:t> </a:t>
            </a:r>
            <a:r>
              <a:rPr lang="en-US" dirty="0" err="1"/>
              <a:t>zamjena</a:t>
            </a:r>
            <a:r>
              <a:rPr lang="en-US" dirty="0"/>
              <a:t> </a:t>
            </a:r>
            <a:r>
              <a:rPr lang="en-US" dirty="0" err="1"/>
              <a:t>tradicionalnih</a:t>
            </a:r>
            <a:r>
              <a:rPr lang="en-US" dirty="0"/>
              <a:t> </a:t>
            </a:r>
            <a:r>
              <a:rPr lang="en-US" dirty="0" err="1"/>
              <a:t>materijala</a:t>
            </a:r>
            <a:r>
              <a:rPr lang="en-US" dirty="0"/>
              <a:t>,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što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drvo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beton</a:t>
            </a:r>
            <a:r>
              <a:rPr lang="en-US" dirty="0"/>
              <a:t>, </a:t>
            </a:r>
            <a:r>
              <a:rPr lang="en-US" dirty="0" err="1"/>
              <a:t>aluminijumom</a:t>
            </a:r>
            <a:r>
              <a:rPr lang="en-US" dirty="0"/>
              <a:t> </a:t>
            </a:r>
            <a:r>
              <a:rPr lang="en-US" dirty="0" err="1"/>
              <a:t>donosi</a:t>
            </a:r>
            <a:r>
              <a:rPr lang="en-US" dirty="0"/>
              <a:t> </a:t>
            </a:r>
            <a:r>
              <a:rPr lang="en-US" dirty="0" err="1"/>
              <a:t>koristi</a:t>
            </a:r>
            <a:r>
              <a:rPr lang="en-US" dirty="0"/>
              <a:t> u </a:t>
            </a:r>
            <a:r>
              <a:rPr lang="en-US" dirty="0" err="1"/>
              <a:t>oblastima</a:t>
            </a:r>
            <a:r>
              <a:rPr lang="en-US" dirty="0"/>
              <a:t>: </a:t>
            </a:r>
            <a:endParaRPr lang="sr-Latn-RS" dirty="0"/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 </a:t>
            </a:r>
            <a:r>
              <a:rPr lang="en-US" dirty="0" err="1"/>
              <a:t>Zaštite</a:t>
            </a:r>
            <a:r>
              <a:rPr lang="en-US" dirty="0"/>
              <a:t> </a:t>
            </a:r>
            <a:r>
              <a:rPr lang="en-US" dirty="0" err="1"/>
              <a:t>životne</a:t>
            </a:r>
            <a:r>
              <a:rPr lang="en-US" dirty="0"/>
              <a:t> </a:t>
            </a:r>
            <a:r>
              <a:rPr lang="en-US" dirty="0" err="1"/>
              <a:t>sredine</a:t>
            </a:r>
            <a:r>
              <a:rPr lang="en-US" dirty="0"/>
              <a:t>, </a:t>
            </a:r>
            <a:endParaRPr lang="sr-Latn-RS" dirty="0"/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 </a:t>
            </a:r>
            <a:r>
              <a:rPr lang="en-US" dirty="0" err="1"/>
              <a:t>Ekonomije</a:t>
            </a:r>
            <a:r>
              <a:rPr lang="en-US" dirty="0"/>
              <a:t>, </a:t>
            </a:r>
            <a:endParaRPr lang="sr-Latn-RS" dirty="0"/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 </a:t>
            </a:r>
            <a:r>
              <a:rPr lang="en-US" dirty="0" err="1"/>
              <a:t>Zdravlja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endParaRPr lang="sr-Latn-RS" dirty="0"/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 </a:t>
            </a:r>
            <a:r>
              <a:rPr lang="en-US" dirty="0" err="1"/>
              <a:t>Tehnološkog</a:t>
            </a:r>
            <a:r>
              <a:rPr lang="en-US" dirty="0"/>
              <a:t> </a:t>
            </a:r>
            <a:r>
              <a:rPr lang="en-US" dirty="0" err="1"/>
              <a:t>razvoja</a:t>
            </a:r>
            <a:r>
              <a:rPr lang="en-US" dirty="0"/>
              <a:t>.</a:t>
            </a:r>
            <a:endParaRPr lang="sr-Latn-RS" dirty="0"/>
          </a:p>
          <a:p>
            <a:r>
              <a:rPr lang="en-US" dirty="0"/>
              <a:t> </a:t>
            </a:r>
            <a:endParaRPr lang="sr-Latn-RS" dirty="0"/>
          </a:p>
          <a:p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303308025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5581" y="228599"/>
            <a:ext cx="11348884" cy="6068961"/>
          </a:xfrm>
        </p:spPr>
        <p:txBody>
          <a:bodyPr>
            <a:normAutofit fontScale="92500" lnSpcReduction="10000"/>
          </a:bodyPr>
          <a:lstStyle/>
          <a:p>
            <a:pPr lvl="1">
              <a:buFont typeface="Wingdings" panose="05000000000000000000" pitchFamily="2" charset="2"/>
              <a:buChar char="v"/>
            </a:pPr>
            <a:r>
              <a:rPr lang="en-US" sz="2200" b="1" dirty="0" err="1">
                <a:solidFill>
                  <a:srgbClr val="FF0000"/>
                </a:solidFill>
              </a:rPr>
              <a:t>Efekti</a:t>
            </a:r>
            <a:r>
              <a:rPr lang="en-US" sz="2200" b="1" dirty="0">
                <a:solidFill>
                  <a:srgbClr val="FF0000"/>
                </a:solidFill>
              </a:rPr>
              <a:t> u </a:t>
            </a:r>
            <a:r>
              <a:rPr lang="en-US" sz="2200" b="1" dirty="0" err="1">
                <a:solidFill>
                  <a:srgbClr val="FF0000"/>
                </a:solidFill>
              </a:rPr>
              <a:t>oblasti</a:t>
            </a:r>
            <a:r>
              <a:rPr lang="en-US" sz="2200" b="1" dirty="0">
                <a:solidFill>
                  <a:srgbClr val="FF0000"/>
                </a:solidFill>
              </a:rPr>
              <a:t> </a:t>
            </a:r>
            <a:r>
              <a:rPr lang="en-US" sz="2200" b="1" dirty="0" err="1">
                <a:solidFill>
                  <a:srgbClr val="FF0000"/>
                </a:solidFill>
              </a:rPr>
              <a:t>zaštite</a:t>
            </a:r>
            <a:r>
              <a:rPr lang="en-US" sz="2200" b="1" dirty="0">
                <a:solidFill>
                  <a:srgbClr val="FF0000"/>
                </a:solidFill>
              </a:rPr>
              <a:t> </a:t>
            </a:r>
            <a:r>
              <a:rPr lang="en-US" sz="2200" b="1" dirty="0" err="1">
                <a:solidFill>
                  <a:srgbClr val="FF0000"/>
                </a:solidFill>
              </a:rPr>
              <a:t>životne</a:t>
            </a:r>
            <a:r>
              <a:rPr lang="en-US" sz="2200" b="1" dirty="0">
                <a:solidFill>
                  <a:srgbClr val="FF0000"/>
                </a:solidFill>
              </a:rPr>
              <a:t> </a:t>
            </a:r>
            <a:r>
              <a:rPr lang="en-US" sz="2200" b="1" dirty="0" err="1">
                <a:solidFill>
                  <a:srgbClr val="FF0000"/>
                </a:solidFill>
              </a:rPr>
              <a:t>sredine</a:t>
            </a:r>
            <a:endParaRPr lang="sr-Latn-RS" sz="2400" dirty="0">
              <a:solidFill>
                <a:srgbClr val="FF0000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 </a:t>
            </a:r>
            <a:r>
              <a:rPr lang="en-US" b="1" dirty="0" err="1"/>
              <a:t>Eliminacija</a:t>
            </a:r>
            <a:r>
              <a:rPr lang="en-US" b="1" dirty="0"/>
              <a:t> </a:t>
            </a:r>
            <a:r>
              <a:rPr lang="en-US" b="1" dirty="0" err="1"/>
              <a:t>toksičnih</a:t>
            </a:r>
            <a:r>
              <a:rPr lang="en-US" b="1" dirty="0"/>
              <a:t> </a:t>
            </a:r>
            <a:r>
              <a:rPr lang="en-US" b="1" dirty="0" err="1"/>
              <a:t>supstanci</a:t>
            </a:r>
            <a:endParaRPr lang="sr-Latn-RS" dirty="0"/>
          </a:p>
          <a:p>
            <a:r>
              <a:rPr lang="en-US" dirty="0" err="1"/>
              <a:t>Drveni</a:t>
            </a:r>
            <a:r>
              <a:rPr lang="en-US" dirty="0"/>
              <a:t> </a:t>
            </a:r>
            <a:r>
              <a:rPr lang="en-US" dirty="0" err="1"/>
              <a:t>stubovi</a:t>
            </a:r>
            <a:r>
              <a:rPr lang="en-US" dirty="0"/>
              <a:t> se </a:t>
            </a:r>
            <a:r>
              <a:rPr lang="en-US" dirty="0" err="1"/>
              <a:t>impregniraju</a:t>
            </a:r>
            <a:r>
              <a:rPr lang="en-US" dirty="0"/>
              <a:t> </a:t>
            </a:r>
            <a:r>
              <a:rPr lang="en-US" dirty="0" err="1"/>
              <a:t>hemikalijama</a:t>
            </a:r>
            <a:r>
              <a:rPr lang="en-US" dirty="0"/>
              <a:t> (</a:t>
            </a:r>
            <a:r>
              <a:rPr lang="en-US" dirty="0" err="1"/>
              <a:t>kreozot</a:t>
            </a:r>
            <a:r>
              <a:rPr lang="en-US" dirty="0"/>
              <a:t>, </a:t>
            </a:r>
            <a:r>
              <a:rPr lang="en-US" dirty="0" err="1"/>
              <a:t>hrom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arsen</a:t>
            </a:r>
            <a:r>
              <a:rPr lang="en-US" dirty="0"/>
              <a:t>), </a:t>
            </a:r>
            <a:r>
              <a:rPr lang="en-US" dirty="0" err="1"/>
              <a:t>koje</a:t>
            </a:r>
            <a:r>
              <a:rPr lang="en-US" dirty="0"/>
              <a:t> se </a:t>
            </a:r>
            <a:r>
              <a:rPr lang="en-US" dirty="0" err="1"/>
              <a:t>koriste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povećanje</a:t>
            </a:r>
            <a:r>
              <a:rPr lang="en-US" dirty="0"/>
              <a:t> </a:t>
            </a:r>
            <a:r>
              <a:rPr lang="en-US" dirty="0" err="1"/>
              <a:t>njihove</a:t>
            </a:r>
            <a:r>
              <a:rPr lang="en-US" dirty="0"/>
              <a:t> </a:t>
            </a:r>
            <a:r>
              <a:rPr lang="en-US" dirty="0" err="1"/>
              <a:t>otpornosti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vlagu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štetne</a:t>
            </a:r>
            <a:r>
              <a:rPr lang="en-US" dirty="0"/>
              <a:t> </a:t>
            </a:r>
            <a:r>
              <a:rPr lang="en-US" dirty="0" err="1"/>
              <a:t>organizme</a:t>
            </a:r>
            <a:r>
              <a:rPr lang="en-US" dirty="0"/>
              <a:t>. Ove </a:t>
            </a:r>
            <a:r>
              <a:rPr lang="en-US" dirty="0" err="1"/>
              <a:t>supstance</a:t>
            </a:r>
            <a:r>
              <a:rPr lang="en-US" dirty="0"/>
              <a:t> </a:t>
            </a:r>
            <a:r>
              <a:rPr lang="en-US" dirty="0" err="1"/>
              <a:t>predstavljaju</a:t>
            </a:r>
            <a:r>
              <a:rPr lang="en-US" dirty="0"/>
              <a:t> </a:t>
            </a:r>
            <a:r>
              <a:rPr lang="en-US" dirty="0" err="1"/>
              <a:t>ozbiljan</a:t>
            </a:r>
            <a:r>
              <a:rPr lang="en-US" dirty="0"/>
              <a:t> </a:t>
            </a:r>
            <a:r>
              <a:rPr lang="en-US" dirty="0" err="1"/>
              <a:t>rizik</a:t>
            </a:r>
            <a:r>
              <a:rPr lang="en-US" dirty="0"/>
              <a:t> </a:t>
            </a:r>
            <a:r>
              <a:rPr lang="en-US" dirty="0" err="1"/>
              <a:t>po</a:t>
            </a:r>
            <a:r>
              <a:rPr lang="en-US" dirty="0"/>
              <a:t> </a:t>
            </a:r>
            <a:r>
              <a:rPr lang="en-US" dirty="0" err="1"/>
              <a:t>okolinu</a:t>
            </a:r>
            <a:r>
              <a:rPr lang="en-US" dirty="0"/>
              <a:t>. </a:t>
            </a:r>
            <a:r>
              <a:rPr lang="en-US" dirty="0" err="1"/>
              <a:t>Tokom</a:t>
            </a:r>
            <a:r>
              <a:rPr lang="en-US" dirty="0"/>
              <a:t> </a:t>
            </a:r>
            <a:r>
              <a:rPr lang="en-US" dirty="0" err="1"/>
              <a:t>vremena</a:t>
            </a:r>
            <a:r>
              <a:rPr lang="en-US" dirty="0"/>
              <a:t>, </a:t>
            </a:r>
            <a:r>
              <a:rPr lang="en-US" dirty="0" err="1"/>
              <a:t>hemikalije</a:t>
            </a:r>
            <a:r>
              <a:rPr lang="en-US" dirty="0"/>
              <a:t>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impregniranih</a:t>
            </a:r>
            <a:r>
              <a:rPr lang="en-US" dirty="0"/>
              <a:t> </a:t>
            </a:r>
            <a:r>
              <a:rPr lang="en-US" dirty="0" err="1"/>
              <a:t>drvenih</a:t>
            </a:r>
            <a:r>
              <a:rPr lang="en-US" dirty="0"/>
              <a:t> </a:t>
            </a:r>
            <a:r>
              <a:rPr lang="en-US" dirty="0" err="1"/>
              <a:t>stubova</a:t>
            </a:r>
            <a:r>
              <a:rPr lang="en-US" dirty="0"/>
              <a:t> </a:t>
            </a:r>
            <a:r>
              <a:rPr lang="en-US" dirty="0" err="1"/>
              <a:t>mogu</a:t>
            </a:r>
            <a:r>
              <a:rPr lang="en-US" dirty="0"/>
              <a:t> se </a:t>
            </a:r>
            <a:r>
              <a:rPr lang="en-US" dirty="0" err="1"/>
              <a:t>ispirati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ulaziti</a:t>
            </a:r>
            <a:r>
              <a:rPr lang="en-US" dirty="0"/>
              <a:t> u </a:t>
            </a:r>
            <a:r>
              <a:rPr lang="en-US" dirty="0" err="1"/>
              <a:t>podzemne</a:t>
            </a:r>
            <a:r>
              <a:rPr lang="en-US" dirty="0"/>
              <a:t> </a:t>
            </a:r>
            <a:r>
              <a:rPr lang="en-US" dirty="0" err="1"/>
              <a:t>vode</a:t>
            </a:r>
            <a:r>
              <a:rPr lang="en-US" dirty="0"/>
              <a:t>, </a:t>
            </a:r>
            <a:r>
              <a:rPr lang="en-US" dirty="0" err="1"/>
              <a:t>što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ugroziti</a:t>
            </a:r>
            <a:r>
              <a:rPr lang="en-US" dirty="0"/>
              <a:t> </a:t>
            </a:r>
            <a:r>
              <a:rPr lang="en-US" dirty="0" err="1"/>
              <a:t>vodosnabdijevanje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poljoprivredne</a:t>
            </a:r>
            <a:r>
              <a:rPr lang="en-US" dirty="0"/>
              <a:t> </a:t>
            </a:r>
            <a:r>
              <a:rPr lang="en-US" dirty="0" err="1"/>
              <a:t>površine</a:t>
            </a:r>
            <a:r>
              <a:rPr lang="en-US" dirty="0"/>
              <a:t>. </a:t>
            </a:r>
            <a:r>
              <a:rPr lang="en-US" dirty="0" err="1"/>
              <a:t>Aluminijumski</a:t>
            </a:r>
            <a:r>
              <a:rPr lang="en-US" dirty="0"/>
              <a:t> </a:t>
            </a:r>
            <a:r>
              <a:rPr lang="en-US" dirty="0" err="1"/>
              <a:t>stubovi</a:t>
            </a:r>
            <a:r>
              <a:rPr lang="en-US" dirty="0"/>
              <a:t> u </a:t>
            </a:r>
            <a:r>
              <a:rPr lang="en-US" dirty="0" err="1"/>
              <a:t>potpunosti</a:t>
            </a:r>
            <a:r>
              <a:rPr lang="en-US" dirty="0"/>
              <a:t> </a:t>
            </a:r>
            <a:r>
              <a:rPr lang="en-US" dirty="0" err="1"/>
              <a:t>eliminišu</a:t>
            </a:r>
            <a:r>
              <a:rPr lang="en-US" dirty="0"/>
              <a:t> </a:t>
            </a:r>
            <a:r>
              <a:rPr lang="en-US" dirty="0" err="1"/>
              <a:t>potrebu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impregnacijom</a:t>
            </a:r>
            <a:r>
              <a:rPr lang="en-US" dirty="0"/>
              <a:t>, </a:t>
            </a:r>
            <a:r>
              <a:rPr lang="en-US" dirty="0" err="1"/>
              <a:t>čime</a:t>
            </a:r>
            <a:r>
              <a:rPr lang="en-US" dirty="0"/>
              <a:t> se </a:t>
            </a:r>
            <a:r>
              <a:rPr lang="en-US" dirty="0" err="1"/>
              <a:t>smanjuje</a:t>
            </a:r>
            <a:r>
              <a:rPr lang="en-US" dirty="0"/>
              <a:t> </a:t>
            </a:r>
            <a:r>
              <a:rPr lang="en-US" dirty="0" err="1"/>
              <a:t>negativan</a:t>
            </a:r>
            <a:r>
              <a:rPr lang="en-US" dirty="0"/>
              <a:t> </a:t>
            </a:r>
            <a:r>
              <a:rPr lang="en-US" dirty="0" err="1"/>
              <a:t>uticaj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okolinu</a:t>
            </a:r>
            <a:r>
              <a:rPr lang="en-US" dirty="0"/>
              <a:t>. </a:t>
            </a:r>
            <a:r>
              <a:rPr lang="en-US" dirty="0" err="1"/>
              <a:t>Ekonomski</a:t>
            </a:r>
            <a:r>
              <a:rPr lang="en-US" dirty="0"/>
              <a:t> </a:t>
            </a:r>
            <a:r>
              <a:rPr lang="en-US" dirty="0" err="1"/>
              <a:t>efekti</a:t>
            </a:r>
            <a:r>
              <a:rPr lang="en-US" dirty="0"/>
              <a:t> se </a:t>
            </a:r>
            <a:r>
              <a:rPr lang="en-US" dirty="0" err="1"/>
              <a:t>javljaju</a:t>
            </a:r>
            <a:r>
              <a:rPr lang="en-US" dirty="0"/>
              <a:t> </a:t>
            </a:r>
            <a:r>
              <a:rPr lang="en-US" dirty="0" err="1"/>
              <a:t>kroz</a:t>
            </a:r>
            <a:r>
              <a:rPr lang="en-US" dirty="0"/>
              <a:t> </a:t>
            </a:r>
            <a:r>
              <a:rPr lang="en-US" dirty="0" err="1"/>
              <a:t>smanjenje</a:t>
            </a:r>
            <a:r>
              <a:rPr lang="en-US" dirty="0"/>
              <a:t> </a:t>
            </a:r>
            <a:r>
              <a:rPr lang="en-US" dirty="0" err="1"/>
              <a:t>troškova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upravljanje</a:t>
            </a:r>
            <a:r>
              <a:rPr lang="en-US" dirty="0"/>
              <a:t> </a:t>
            </a:r>
            <a:r>
              <a:rPr lang="en-US" dirty="0" err="1"/>
              <a:t>otpadom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remedijaciju</a:t>
            </a:r>
            <a:r>
              <a:rPr lang="en-US" dirty="0"/>
              <a:t> </a:t>
            </a:r>
            <a:r>
              <a:rPr lang="en-US" dirty="0" err="1"/>
              <a:t>zemljišta</a:t>
            </a:r>
            <a:r>
              <a:rPr lang="en-US" dirty="0"/>
              <a:t> (</a:t>
            </a:r>
            <a:r>
              <a:rPr lang="en-US" dirty="0" err="1"/>
              <a:t>sanaciju</a:t>
            </a:r>
            <a:r>
              <a:rPr lang="en-US" dirty="0"/>
              <a:t> </a:t>
            </a:r>
            <a:r>
              <a:rPr lang="en-US" dirty="0" err="1"/>
              <a:t>kontaminiranih</a:t>
            </a:r>
            <a:r>
              <a:rPr lang="en-US" dirty="0"/>
              <a:t> </a:t>
            </a:r>
            <a:r>
              <a:rPr lang="en-US" dirty="0" err="1"/>
              <a:t>površina</a:t>
            </a:r>
            <a:r>
              <a:rPr lang="en-US" dirty="0"/>
              <a:t>)</a:t>
            </a:r>
            <a:r>
              <a:rPr lang="en-GB" dirty="0"/>
              <a:t>.</a:t>
            </a:r>
            <a:endParaRPr lang="sr-Latn-RS" dirty="0"/>
          </a:p>
          <a:p>
            <a:pPr>
              <a:buFont typeface="Wingdings" panose="05000000000000000000" pitchFamily="2" charset="2"/>
              <a:buChar char="Ø"/>
            </a:pPr>
            <a:r>
              <a:rPr lang="sr-Latn-RS" b="1" dirty="0"/>
              <a:t> </a:t>
            </a:r>
            <a:r>
              <a:rPr lang="en-US" b="1" dirty="0" err="1"/>
              <a:t>Smanjenje</a:t>
            </a:r>
            <a:r>
              <a:rPr lang="en-US" b="1" dirty="0"/>
              <a:t> </a:t>
            </a:r>
            <a:r>
              <a:rPr lang="en-US" b="1" dirty="0" err="1"/>
              <a:t>emisije</a:t>
            </a:r>
            <a:r>
              <a:rPr lang="en-US" b="1" dirty="0"/>
              <a:t> </a:t>
            </a:r>
            <a:r>
              <a:rPr lang="en-US" b="1" dirty="0" err="1"/>
              <a:t>ugljen-dioksida</a:t>
            </a:r>
            <a:endParaRPr lang="sr-Latn-RS" dirty="0"/>
          </a:p>
          <a:p>
            <a:r>
              <a:rPr lang="en-US" dirty="0"/>
              <a:t> </a:t>
            </a:r>
            <a:r>
              <a:rPr lang="en-US" dirty="0" err="1"/>
              <a:t>Aluminijum</a:t>
            </a:r>
            <a:r>
              <a:rPr lang="en-US" dirty="0"/>
              <a:t> se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reciklirati</a:t>
            </a:r>
            <a:r>
              <a:rPr lang="en-US" dirty="0"/>
              <a:t> bez </a:t>
            </a:r>
            <a:r>
              <a:rPr lang="en-US" dirty="0" err="1"/>
              <a:t>gubitka</a:t>
            </a:r>
            <a:r>
              <a:rPr lang="en-US" dirty="0"/>
              <a:t> </a:t>
            </a:r>
            <a:r>
              <a:rPr lang="en-US" dirty="0" err="1"/>
              <a:t>kvaliteta</a:t>
            </a:r>
            <a:r>
              <a:rPr lang="en-US" dirty="0"/>
              <a:t>, </a:t>
            </a:r>
            <a:r>
              <a:rPr lang="en-US" dirty="0" err="1"/>
              <a:t>što</a:t>
            </a:r>
            <a:r>
              <a:rPr lang="en-US" dirty="0"/>
              <a:t> </a:t>
            </a:r>
            <a:r>
              <a:rPr lang="en-US" dirty="0" err="1"/>
              <a:t>značajno</a:t>
            </a:r>
            <a:r>
              <a:rPr lang="en-US" dirty="0"/>
              <a:t> </a:t>
            </a:r>
            <a:r>
              <a:rPr lang="en-US" dirty="0" err="1"/>
              <a:t>smanjuje</a:t>
            </a:r>
            <a:r>
              <a:rPr lang="en-US" dirty="0"/>
              <a:t> </a:t>
            </a:r>
            <a:r>
              <a:rPr lang="en-US" dirty="0" err="1"/>
              <a:t>ukupni</a:t>
            </a:r>
            <a:r>
              <a:rPr lang="en-US" dirty="0"/>
              <a:t> </a:t>
            </a:r>
            <a:r>
              <a:rPr lang="en-US" dirty="0" err="1"/>
              <a:t>ugljenični</a:t>
            </a:r>
            <a:r>
              <a:rPr lang="en-US" dirty="0"/>
              <a:t> </a:t>
            </a:r>
            <a:r>
              <a:rPr lang="en-US" dirty="0" err="1"/>
              <a:t>otisak</a:t>
            </a:r>
            <a:r>
              <a:rPr lang="en-US" dirty="0"/>
              <a:t> </a:t>
            </a:r>
            <a:r>
              <a:rPr lang="en-US" dirty="0" err="1"/>
              <a:t>proizvodnje</a:t>
            </a:r>
            <a:r>
              <a:rPr lang="en-US" dirty="0"/>
              <a:t>. </a:t>
            </a:r>
            <a:r>
              <a:rPr lang="en-US" dirty="0" err="1"/>
              <a:t>Smanjenje</a:t>
            </a:r>
            <a:r>
              <a:rPr lang="en-US" dirty="0"/>
              <a:t> </a:t>
            </a:r>
            <a:r>
              <a:rPr lang="en-US" dirty="0" err="1"/>
              <a:t>emisija</a:t>
            </a:r>
            <a:r>
              <a:rPr lang="en-US" dirty="0"/>
              <a:t> CO2 </a:t>
            </a:r>
            <a:r>
              <a:rPr lang="en-US" dirty="0" err="1"/>
              <a:t>pomaže</a:t>
            </a:r>
            <a:r>
              <a:rPr lang="en-US" dirty="0"/>
              <a:t> u </a:t>
            </a:r>
            <a:r>
              <a:rPr lang="en-US" dirty="0" err="1"/>
              <a:t>ublažavanju</a:t>
            </a:r>
            <a:r>
              <a:rPr lang="en-US" dirty="0"/>
              <a:t> </a:t>
            </a:r>
            <a:r>
              <a:rPr lang="en-US" dirty="0" err="1"/>
              <a:t>efekata</a:t>
            </a:r>
            <a:r>
              <a:rPr lang="en-US" dirty="0"/>
              <a:t> </a:t>
            </a:r>
            <a:r>
              <a:rPr lang="en-US" dirty="0" err="1"/>
              <a:t>klimatskih</a:t>
            </a:r>
            <a:r>
              <a:rPr lang="en-US" dirty="0"/>
              <a:t> prom</a:t>
            </a:r>
            <a:r>
              <a:rPr lang="sr-Latn-RS" dirty="0"/>
              <a:t>j</a:t>
            </a:r>
            <a:r>
              <a:rPr lang="en-US" dirty="0" err="1"/>
              <a:t>ena</a:t>
            </a:r>
            <a:r>
              <a:rPr lang="sr-Latn-RS" dirty="0"/>
              <a:t>. </a:t>
            </a:r>
            <a:r>
              <a:rPr lang="en-US" dirty="0" err="1"/>
              <a:t>Aluminijumski</a:t>
            </a:r>
            <a:r>
              <a:rPr lang="en-US" dirty="0"/>
              <a:t> </a:t>
            </a:r>
            <a:r>
              <a:rPr lang="en-US" dirty="0" err="1"/>
              <a:t>stubovi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lakši</a:t>
            </a:r>
            <a:r>
              <a:rPr lang="en-US" dirty="0"/>
              <a:t> od </a:t>
            </a:r>
            <a:r>
              <a:rPr lang="en-US" dirty="0" err="1"/>
              <a:t>betonskih</a:t>
            </a:r>
            <a:r>
              <a:rPr lang="en-US" dirty="0"/>
              <a:t>, </a:t>
            </a:r>
            <a:r>
              <a:rPr lang="en-US" dirty="0" err="1"/>
              <a:t>što</a:t>
            </a:r>
            <a:r>
              <a:rPr lang="en-US" dirty="0"/>
              <a:t> </a:t>
            </a:r>
            <a:r>
              <a:rPr lang="en-US" dirty="0" err="1"/>
              <a:t>smanjuje</a:t>
            </a:r>
            <a:r>
              <a:rPr lang="en-US" dirty="0"/>
              <a:t> </a:t>
            </a:r>
            <a:r>
              <a:rPr lang="en-US" dirty="0" err="1"/>
              <a:t>potrošnju</a:t>
            </a:r>
            <a:r>
              <a:rPr lang="en-US" dirty="0"/>
              <a:t> </a:t>
            </a:r>
            <a:r>
              <a:rPr lang="en-US" dirty="0" err="1"/>
              <a:t>goriva</a:t>
            </a:r>
            <a:r>
              <a:rPr lang="en-US" dirty="0"/>
              <a:t> </a:t>
            </a:r>
            <a:r>
              <a:rPr lang="en-US" dirty="0" err="1"/>
              <a:t>tokom</a:t>
            </a:r>
            <a:r>
              <a:rPr lang="en-US" dirty="0"/>
              <a:t> </a:t>
            </a:r>
            <a:r>
              <a:rPr lang="en-US" dirty="0" err="1"/>
              <a:t>transporta</a:t>
            </a:r>
            <a:r>
              <a:rPr lang="en-US" dirty="0"/>
              <a:t>, </a:t>
            </a:r>
            <a:r>
              <a:rPr lang="en-US" dirty="0" err="1"/>
              <a:t>naročito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velikim</a:t>
            </a:r>
            <a:r>
              <a:rPr lang="en-US" dirty="0"/>
              <a:t> </a:t>
            </a:r>
            <a:r>
              <a:rPr lang="en-US" dirty="0" err="1"/>
              <a:t>udaljenostima</a:t>
            </a:r>
            <a:r>
              <a:rPr lang="en-US" dirty="0"/>
              <a:t>. </a:t>
            </a:r>
            <a:r>
              <a:rPr lang="en-US" dirty="0" err="1"/>
              <a:t>Takođe</a:t>
            </a:r>
            <a:r>
              <a:rPr lang="en-US" dirty="0"/>
              <a:t>, </a:t>
            </a:r>
            <a:r>
              <a:rPr lang="en-US" dirty="0" err="1"/>
              <a:t>duži</a:t>
            </a:r>
            <a:r>
              <a:rPr lang="en-US" dirty="0"/>
              <a:t> </a:t>
            </a:r>
            <a:r>
              <a:rPr lang="en-US" dirty="0" err="1"/>
              <a:t>životni</a:t>
            </a:r>
            <a:r>
              <a:rPr lang="en-US" dirty="0"/>
              <a:t> v</a:t>
            </a:r>
            <a:r>
              <a:rPr lang="sr-Latn-RS" dirty="0"/>
              <a:t>ij</a:t>
            </a:r>
            <a:r>
              <a:rPr lang="en-US" dirty="0" err="1"/>
              <a:t>ek</a:t>
            </a:r>
            <a:r>
              <a:rPr lang="en-US" dirty="0"/>
              <a:t> </a:t>
            </a:r>
            <a:r>
              <a:rPr lang="en-US" dirty="0" err="1"/>
              <a:t>aluminijumskih</a:t>
            </a:r>
            <a:r>
              <a:rPr lang="en-US" dirty="0"/>
              <a:t> </a:t>
            </a:r>
            <a:r>
              <a:rPr lang="en-US" dirty="0" err="1"/>
              <a:t>stubova</a:t>
            </a:r>
            <a:r>
              <a:rPr lang="en-US" dirty="0"/>
              <a:t> </a:t>
            </a:r>
            <a:r>
              <a:rPr lang="en-US" dirty="0" err="1"/>
              <a:t>smanjuje</a:t>
            </a:r>
            <a:r>
              <a:rPr lang="en-US" dirty="0"/>
              <a:t> </a:t>
            </a:r>
            <a:r>
              <a:rPr lang="en-US" dirty="0" err="1"/>
              <a:t>potrebu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njihovom</a:t>
            </a:r>
            <a:r>
              <a:rPr lang="en-US" dirty="0"/>
              <a:t> </a:t>
            </a:r>
            <a:r>
              <a:rPr lang="en-US" dirty="0" err="1"/>
              <a:t>zam</a:t>
            </a:r>
            <a:r>
              <a:rPr lang="sr-Latn-RS" dirty="0"/>
              <a:t>j</a:t>
            </a:r>
            <a:r>
              <a:rPr lang="en-US" dirty="0" err="1"/>
              <a:t>enom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povezanom</a:t>
            </a:r>
            <a:r>
              <a:rPr lang="en-US" dirty="0"/>
              <a:t> </a:t>
            </a:r>
            <a:r>
              <a:rPr lang="en-US" dirty="0" err="1"/>
              <a:t>potrošnjom</a:t>
            </a:r>
            <a:r>
              <a:rPr lang="en-US" dirty="0"/>
              <a:t> </a:t>
            </a:r>
            <a:r>
              <a:rPr lang="en-US" dirty="0" err="1"/>
              <a:t>resursa</a:t>
            </a:r>
            <a:r>
              <a:rPr lang="en-US" dirty="0"/>
              <a:t>.</a:t>
            </a:r>
            <a:endParaRPr lang="sr-Latn-RS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 </a:t>
            </a:r>
            <a:r>
              <a:rPr lang="en-US" b="1" dirty="0" err="1"/>
              <a:t>Poboljšano</a:t>
            </a:r>
            <a:r>
              <a:rPr lang="en-US" b="1" dirty="0"/>
              <a:t> </a:t>
            </a:r>
            <a:r>
              <a:rPr lang="en-US" b="1" dirty="0" err="1"/>
              <a:t>upravljanje</a:t>
            </a:r>
            <a:r>
              <a:rPr lang="en-US" b="1" dirty="0"/>
              <a:t> </a:t>
            </a:r>
            <a:r>
              <a:rPr lang="en-US" b="1" dirty="0" err="1"/>
              <a:t>otpadom</a:t>
            </a:r>
            <a:endParaRPr lang="sr-Latn-RS" dirty="0"/>
          </a:p>
          <a:p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razliku</a:t>
            </a:r>
            <a:r>
              <a:rPr lang="en-US" dirty="0"/>
              <a:t> od </a:t>
            </a:r>
            <a:r>
              <a:rPr lang="en-US" dirty="0" err="1"/>
              <a:t>drvenih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betonskih</a:t>
            </a:r>
            <a:r>
              <a:rPr lang="en-US" dirty="0"/>
              <a:t> </a:t>
            </a:r>
            <a:r>
              <a:rPr lang="en-US" dirty="0" err="1"/>
              <a:t>stubova</a:t>
            </a:r>
            <a:r>
              <a:rPr lang="en-US" dirty="0"/>
              <a:t>,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kraju</a:t>
            </a:r>
            <a:r>
              <a:rPr lang="en-US" dirty="0"/>
              <a:t> </a:t>
            </a:r>
            <a:r>
              <a:rPr lang="en-US" dirty="0" err="1"/>
              <a:t>životnog</a:t>
            </a:r>
            <a:r>
              <a:rPr lang="en-US" dirty="0"/>
              <a:t> v</a:t>
            </a:r>
            <a:r>
              <a:rPr lang="sr-Latn-RS" dirty="0"/>
              <a:t>ij</a:t>
            </a:r>
            <a:r>
              <a:rPr lang="en-US" dirty="0" err="1"/>
              <a:t>eka</a:t>
            </a:r>
            <a:r>
              <a:rPr lang="en-US" dirty="0"/>
              <a:t> </a:t>
            </a:r>
            <a:r>
              <a:rPr lang="en-US" dirty="0" err="1"/>
              <a:t>postaju</a:t>
            </a:r>
            <a:r>
              <a:rPr lang="en-US" dirty="0"/>
              <a:t> </a:t>
            </a:r>
            <a:r>
              <a:rPr lang="en-US" dirty="0" err="1"/>
              <a:t>otpad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se </a:t>
            </a:r>
            <a:r>
              <a:rPr lang="en-US" dirty="0" err="1"/>
              <a:t>teško</a:t>
            </a:r>
            <a:r>
              <a:rPr lang="en-US" dirty="0"/>
              <a:t> </a:t>
            </a:r>
            <a:r>
              <a:rPr lang="en-US" dirty="0" err="1"/>
              <a:t>reciklira</a:t>
            </a:r>
            <a:r>
              <a:rPr lang="en-US" dirty="0"/>
              <a:t>, </a:t>
            </a:r>
            <a:r>
              <a:rPr lang="en-US" dirty="0" err="1"/>
              <a:t>aluminijumski</a:t>
            </a:r>
            <a:r>
              <a:rPr lang="en-US" dirty="0"/>
              <a:t> </a:t>
            </a:r>
            <a:r>
              <a:rPr lang="en-US" dirty="0" err="1"/>
              <a:t>stubovi</a:t>
            </a:r>
            <a:r>
              <a:rPr lang="en-US" dirty="0"/>
              <a:t> se </a:t>
            </a:r>
            <a:r>
              <a:rPr lang="en-US" dirty="0" err="1"/>
              <a:t>mogu</a:t>
            </a:r>
            <a:r>
              <a:rPr lang="en-US" dirty="0"/>
              <a:t> u </a:t>
            </a:r>
            <a:r>
              <a:rPr lang="en-US" dirty="0" err="1"/>
              <a:t>potpunosti</a:t>
            </a:r>
            <a:r>
              <a:rPr lang="en-US" dirty="0"/>
              <a:t> </a:t>
            </a:r>
            <a:r>
              <a:rPr lang="en-US" dirty="0" err="1"/>
              <a:t>reciklirati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ponovo</a:t>
            </a:r>
            <a:r>
              <a:rPr lang="en-US" dirty="0"/>
              <a:t> </a:t>
            </a:r>
            <a:r>
              <a:rPr lang="en-US" dirty="0" err="1"/>
              <a:t>koristiti</a:t>
            </a:r>
            <a:r>
              <a:rPr lang="en-US" dirty="0"/>
              <a:t> u </a:t>
            </a:r>
            <a:r>
              <a:rPr lang="en-US" dirty="0" err="1"/>
              <a:t>proizvodnji</a:t>
            </a:r>
            <a:r>
              <a:rPr lang="en-US" dirty="0"/>
              <a:t>, </a:t>
            </a:r>
            <a:r>
              <a:rPr lang="en-US" dirty="0" err="1"/>
              <a:t>čime</a:t>
            </a:r>
            <a:r>
              <a:rPr lang="en-US" dirty="0"/>
              <a:t> se </a:t>
            </a:r>
            <a:r>
              <a:rPr lang="en-US" dirty="0" err="1"/>
              <a:t>smanjuje</a:t>
            </a:r>
            <a:r>
              <a:rPr lang="en-US" dirty="0"/>
              <a:t> </a:t>
            </a:r>
            <a:r>
              <a:rPr lang="en-US" dirty="0" err="1"/>
              <a:t>pritisak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deponije</a:t>
            </a:r>
            <a:r>
              <a:rPr lang="en-US" dirty="0"/>
              <a:t>.</a:t>
            </a:r>
            <a:r>
              <a:rPr lang="sr-Latn-RS" dirty="0"/>
              <a:t> </a:t>
            </a:r>
            <a:r>
              <a:rPr lang="en-US" dirty="0" err="1"/>
              <a:t>Ekonomski</a:t>
            </a:r>
            <a:r>
              <a:rPr lang="en-US" dirty="0"/>
              <a:t> </a:t>
            </a:r>
            <a:r>
              <a:rPr lang="en-US" dirty="0" err="1"/>
              <a:t>efekti</a:t>
            </a:r>
            <a:r>
              <a:rPr lang="en-US" dirty="0"/>
              <a:t> se, </a:t>
            </a:r>
            <a:r>
              <a:rPr lang="en-US" dirty="0" err="1"/>
              <a:t>pr</a:t>
            </a:r>
            <a:r>
              <a:rPr lang="sr-Latn-RS" dirty="0"/>
              <a:t>ij</a:t>
            </a:r>
            <a:r>
              <a:rPr lang="en-US" dirty="0"/>
              <a:t>e </a:t>
            </a:r>
            <a:r>
              <a:rPr lang="en-US" dirty="0" err="1"/>
              <a:t>svega</a:t>
            </a:r>
            <a:r>
              <a:rPr lang="en-US" dirty="0"/>
              <a:t>, </a:t>
            </a:r>
            <a:r>
              <a:rPr lang="en-US" dirty="0" err="1"/>
              <a:t>javljaju</a:t>
            </a:r>
            <a:r>
              <a:rPr lang="en-US" dirty="0"/>
              <a:t> u </a:t>
            </a:r>
            <a:r>
              <a:rPr lang="en-US" dirty="0" err="1"/>
              <a:t>vidu</a:t>
            </a:r>
            <a:r>
              <a:rPr lang="en-US" dirty="0"/>
              <a:t> </a:t>
            </a:r>
            <a:r>
              <a:rPr lang="en-US" dirty="0" err="1"/>
              <a:t>smanjenja</a:t>
            </a:r>
            <a:r>
              <a:rPr lang="en-US" dirty="0"/>
              <a:t> </a:t>
            </a:r>
            <a:r>
              <a:rPr lang="en-US" dirty="0" err="1"/>
              <a:t>troškova</a:t>
            </a:r>
            <a:r>
              <a:rPr lang="en-US" dirty="0"/>
              <a:t> </a:t>
            </a:r>
            <a:r>
              <a:rPr lang="en-US" dirty="0" err="1"/>
              <a:t>odlaganja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tretmana</a:t>
            </a:r>
            <a:r>
              <a:rPr lang="en-US" dirty="0"/>
              <a:t> </a:t>
            </a:r>
            <a:r>
              <a:rPr lang="en-US" dirty="0" err="1"/>
              <a:t>otpada</a:t>
            </a:r>
            <a:r>
              <a:rPr lang="sr-Latn-RS" dirty="0"/>
              <a:t>.</a:t>
            </a:r>
          </a:p>
          <a:p>
            <a:r>
              <a:rPr lang="en-US" dirty="0"/>
              <a:t> </a:t>
            </a:r>
            <a:endParaRPr lang="sr-Latn-RS" dirty="0"/>
          </a:p>
          <a:p>
            <a:endParaRPr lang="sr-Latn-RS" dirty="0"/>
          </a:p>
          <a:p>
            <a:endParaRPr lang="sr-Latn-RS" dirty="0"/>
          </a:p>
          <a:p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156794833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6083" y="272845"/>
            <a:ext cx="11083413" cy="5936226"/>
          </a:xfrm>
        </p:spPr>
        <p:txBody>
          <a:bodyPr>
            <a:normAutofit fontScale="92500" lnSpcReduction="20000"/>
          </a:bodyPr>
          <a:lstStyle/>
          <a:p>
            <a:pPr lvl="1">
              <a:buFont typeface="Wingdings" panose="05000000000000000000" pitchFamily="2" charset="2"/>
              <a:buChar char="v"/>
            </a:pPr>
            <a:r>
              <a:rPr lang="en-US" sz="2200" b="1" dirty="0" err="1">
                <a:solidFill>
                  <a:srgbClr val="FF0000"/>
                </a:solidFill>
              </a:rPr>
              <a:t>Efekti</a:t>
            </a:r>
            <a:r>
              <a:rPr lang="en-US" sz="2200" b="1" dirty="0">
                <a:solidFill>
                  <a:srgbClr val="FF0000"/>
                </a:solidFill>
              </a:rPr>
              <a:t> u </a:t>
            </a:r>
            <a:r>
              <a:rPr lang="en-US" sz="2200" b="1" dirty="0" err="1">
                <a:solidFill>
                  <a:srgbClr val="FF0000"/>
                </a:solidFill>
              </a:rPr>
              <a:t>oblasti</a:t>
            </a:r>
            <a:r>
              <a:rPr lang="en-US" sz="2200" b="1" dirty="0">
                <a:solidFill>
                  <a:srgbClr val="FF0000"/>
                </a:solidFill>
              </a:rPr>
              <a:t> </a:t>
            </a:r>
            <a:r>
              <a:rPr lang="en-US" sz="2200" b="1" dirty="0" err="1">
                <a:solidFill>
                  <a:srgbClr val="FF0000"/>
                </a:solidFill>
              </a:rPr>
              <a:t>ekonomije</a:t>
            </a:r>
            <a:endParaRPr lang="sr-Latn-RS" sz="2200" b="1" dirty="0">
              <a:solidFill>
                <a:srgbClr val="FF0000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sr-Latn-RS" dirty="0"/>
              <a:t>   </a:t>
            </a:r>
            <a:r>
              <a:rPr lang="en-US" b="1" dirty="0" err="1"/>
              <a:t>Podsticanja</a:t>
            </a:r>
            <a:r>
              <a:rPr lang="en-US" b="1" dirty="0"/>
              <a:t> </a:t>
            </a:r>
            <a:r>
              <a:rPr lang="en-US" b="1" dirty="0" err="1"/>
              <a:t>lokalne</a:t>
            </a:r>
            <a:r>
              <a:rPr lang="en-US" b="1" dirty="0"/>
              <a:t> </a:t>
            </a:r>
            <a:r>
              <a:rPr lang="en-US" b="1" dirty="0" err="1"/>
              <a:t>industrije</a:t>
            </a:r>
            <a:r>
              <a:rPr lang="en-US" b="1" dirty="0"/>
              <a:t> </a:t>
            </a:r>
            <a:r>
              <a:rPr lang="en-US" b="1" dirty="0" err="1"/>
              <a:t>i</a:t>
            </a:r>
            <a:r>
              <a:rPr lang="en-US" b="1" dirty="0"/>
              <a:t> </a:t>
            </a:r>
            <a:r>
              <a:rPr lang="en-US" b="1" dirty="0" err="1"/>
              <a:t>otvaranja</a:t>
            </a:r>
            <a:r>
              <a:rPr lang="en-US" b="1" dirty="0"/>
              <a:t> </a:t>
            </a:r>
            <a:r>
              <a:rPr lang="en-US" b="1" dirty="0" err="1"/>
              <a:t>novih</a:t>
            </a:r>
            <a:r>
              <a:rPr lang="en-US" b="1" dirty="0"/>
              <a:t> </a:t>
            </a:r>
            <a:r>
              <a:rPr lang="en-US" b="1" dirty="0" err="1"/>
              <a:t>radnih</a:t>
            </a:r>
            <a:r>
              <a:rPr lang="en-US" b="1" dirty="0"/>
              <a:t> </a:t>
            </a:r>
            <a:r>
              <a:rPr lang="en-US" b="1" dirty="0" err="1"/>
              <a:t>mjesta</a:t>
            </a:r>
            <a:r>
              <a:rPr lang="en-US" b="1" dirty="0"/>
              <a:t> </a:t>
            </a:r>
            <a:endParaRPr lang="sr-Latn-RS" dirty="0"/>
          </a:p>
          <a:p>
            <a:r>
              <a:rPr lang="en-US" dirty="0" err="1"/>
              <a:t>Otvaranje</a:t>
            </a:r>
            <a:r>
              <a:rPr lang="en-US" dirty="0"/>
              <a:t> </a:t>
            </a:r>
            <a:r>
              <a:rPr lang="en-US" dirty="0" err="1"/>
              <a:t>novih</a:t>
            </a:r>
            <a:r>
              <a:rPr lang="en-US" dirty="0"/>
              <a:t> </a:t>
            </a:r>
            <a:r>
              <a:rPr lang="en-US" dirty="0" err="1"/>
              <a:t>radnih</a:t>
            </a:r>
            <a:r>
              <a:rPr lang="en-US" dirty="0"/>
              <a:t> </a:t>
            </a:r>
            <a:r>
              <a:rPr lang="en-US" dirty="0" err="1"/>
              <a:t>mjesta</a:t>
            </a:r>
            <a:r>
              <a:rPr lang="en-US" dirty="0"/>
              <a:t> </a:t>
            </a:r>
            <a:r>
              <a:rPr lang="en-US" dirty="0" err="1"/>
              <a:t>direktno</a:t>
            </a:r>
            <a:r>
              <a:rPr lang="en-US" dirty="0"/>
              <a:t> </a:t>
            </a:r>
            <a:r>
              <a:rPr lang="en-US" dirty="0" err="1"/>
              <a:t>doprinosi</a:t>
            </a:r>
            <a:r>
              <a:rPr lang="en-US" dirty="0"/>
              <a:t> </a:t>
            </a:r>
            <a:r>
              <a:rPr lang="en-US" dirty="0" err="1"/>
              <a:t>smanjenju</a:t>
            </a:r>
            <a:r>
              <a:rPr lang="en-US" dirty="0"/>
              <a:t> </a:t>
            </a:r>
            <a:r>
              <a:rPr lang="en-US" dirty="0" err="1"/>
              <a:t>nezaposlenosti</a:t>
            </a:r>
            <a:r>
              <a:rPr lang="en-US" dirty="0"/>
              <a:t> u </a:t>
            </a:r>
            <a:r>
              <a:rPr lang="en-US" dirty="0" err="1"/>
              <a:t>lokalnoj</a:t>
            </a:r>
            <a:r>
              <a:rPr lang="en-US" dirty="0"/>
              <a:t> </a:t>
            </a:r>
            <a:r>
              <a:rPr lang="en-US" dirty="0" err="1"/>
              <a:t>zajednici</a:t>
            </a:r>
            <a:r>
              <a:rPr lang="sr-Latn-RS" dirty="0"/>
              <a:t>. </a:t>
            </a:r>
            <a:r>
              <a:rPr lang="en-US" dirty="0" err="1"/>
              <a:t>Razvoj</a:t>
            </a:r>
            <a:r>
              <a:rPr lang="en-US" dirty="0"/>
              <a:t> </a:t>
            </a:r>
            <a:r>
              <a:rPr lang="en-US" dirty="0" err="1"/>
              <a:t>proizvodnje</a:t>
            </a:r>
            <a:r>
              <a:rPr lang="en-US" dirty="0"/>
              <a:t> </a:t>
            </a:r>
            <a:r>
              <a:rPr lang="en-US" dirty="0" err="1"/>
              <a:t>aluminijumskih</a:t>
            </a:r>
            <a:r>
              <a:rPr lang="en-US" dirty="0"/>
              <a:t> </a:t>
            </a:r>
            <a:r>
              <a:rPr lang="en-US" dirty="0" err="1"/>
              <a:t>stubova</a:t>
            </a:r>
            <a:r>
              <a:rPr lang="en-US" dirty="0"/>
              <a:t> </a:t>
            </a:r>
            <a:r>
              <a:rPr lang="en-US" dirty="0" err="1"/>
              <a:t>podstiče</a:t>
            </a:r>
            <a:r>
              <a:rPr lang="en-US" dirty="0"/>
              <a:t> </a:t>
            </a:r>
            <a:r>
              <a:rPr lang="en-US" dirty="0" err="1"/>
              <a:t>potražnju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sirovinama</a:t>
            </a:r>
            <a:r>
              <a:rPr lang="en-US" dirty="0"/>
              <a:t>, </a:t>
            </a:r>
            <a:r>
              <a:rPr lang="en-US" dirty="0" err="1"/>
              <a:t>uslugama</a:t>
            </a:r>
            <a:r>
              <a:rPr lang="en-US" dirty="0"/>
              <a:t> </a:t>
            </a:r>
            <a:r>
              <a:rPr lang="en-US" dirty="0" err="1"/>
              <a:t>prevoza</a:t>
            </a:r>
            <a:r>
              <a:rPr lang="en-US" dirty="0"/>
              <a:t>, </a:t>
            </a:r>
            <a:r>
              <a:rPr lang="en-US" dirty="0" err="1"/>
              <a:t>logistike</a:t>
            </a:r>
            <a:r>
              <a:rPr lang="en-US" dirty="0"/>
              <a:t>, </a:t>
            </a:r>
            <a:r>
              <a:rPr lang="en-US" dirty="0" err="1"/>
              <a:t>održavanja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drugih</a:t>
            </a:r>
            <a:r>
              <a:rPr lang="en-US" dirty="0"/>
              <a:t> </a:t>
            </a:r>
            <a:r>
              <a:rPr lang="en-US" dirty="0" err="1"/>
              <a:t>povezanih</a:t>
            </a:r>
            <a:r>
              <a:rPr lang="en-US" dirty="0"/>
              <a:t> </a:t>
            </a:r>
            <a:r>
              <a:rPr lang="en-US" dirty="0" err="1"/>
              <a:t>sektora</a:t>
            </a:r>
            <a:r>
              <a:rPr lang="en-US" dirty="0"/>
              <a:t>. </a:t>
            </a:r>
            <a:r>
              <a:rPr lang="en-US" dirty="0" err="1"/>
              <a:t>Ovaj</a:t>
            </a:r>
            <a:r>
              <a:rPr lang="en-US" dirty="0"/>
              <a:t> </a:t>
            </a:r>
            <a:r>
              <a:rPr lang="en-US" i="1" dirty="0"/>
              <a:t>domino </a:t>
            </a:r>
            <a:r>
              <a:rPr lang="en-US" i="1" dirty="0" err="1"/>
              <a:t>efekat</a:t>
            </a:r>
            <a:r>
              <a:rPr lang="en-US" i="1" dirty="0"/>
              <a:t> </a:t>
            </a:r>
            <a:r>
              <a:rPr lang="en-US" dirty="0" err="1"/>
              <a:t>doprinosi</a:t>
            </a:r>
            <a:r>
              <a:rPr lang="en-US" dirty="0"/>
              <a:t> </a:t>
            </a:r>
            <a:r>
              <a:rPr lang="en-US" dirty="0" err="1"/>
              <a:t>širenju</a:t>
            </a:r>
            <a:r>
              <a:rPr lang="en-US" dirty="0"/>
              <a:t> </a:t>
            </a:r>
            <a:r>
              <a:rPr lang="en-US" dirty="0" err="1"/>
              <a:t>lokalne</a:t>
            </a:r>
            <a:r>
              <a:rPr lang="en-US" dirty="0"/>
              <a:t> </a:t>
            </a:r>
            <a:r>
              <a:rPr lang="en-US" dirty="0" err="1"/>
              <a:t>industrijske</a:t>
            </a:r>
            <a:r>
              <a:rPr lang="en-US" dirty="0"/>
              <a:t> </a:t>
            </a:r>
            <a:r>
              <a:rPr lang="en-US" dirty="0" err="1"/>
              <a:t>baze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generisanju</a:t>
            </a:r>
            <a:r>
              <a:rPr lang="en-US" dirty="0"/>
              <a:t> </a:t>
            </a:r>
            <a:r>
              <a:rPr lang="en-US" dirty="0" err="1"/>
              <a:t>dodatnih</a:t>
            </a:r>
            <a:r>
              <a:rPr lang="en-US" dirty="0"/>
              <a:t> </a:t>
            </a:r>
            <a:r>
              <a:rPr lang="en-US" dirty="0" err="1"/>
              <a:t>radnih</a:t>
            </a:r>
            <a:r>
              <a:rPr lang="en-US" dirty="0"/>
              <a:t> m</a:t>
            </a:r>
            <a:r>
              <a:rPr lang="sr-Latn-RS" dirty="0"/>
              <a:t>j</a:t>
            </a:r>
            <a:r>
              <a:rPr lang="en-US" dirty="0" err="1"/>
              <a:t>esta</a:t>
            </a:r>
            <a:r>
              <a:rPr lang="en-US" dirty="0"/>
              <a:t>.</a:t>
            </a:r>
            <a:r>
              <a:rPr lang="sr-Latn-RS" dirty="0"/>
              <a:t> </a:t>
            </a:r>
            <a:r>
              <a:rPr lang="en-US" dirty="0" err="1"/>
              <a:t>Veći</a:t>
            </a:r>
            <a:r>
              <a:rPr lang="en-US" dirty="0"/>
              <a:t> </a:t>
            </a:r>
            <a:r>
              <a:rPr lang="en-US" dirty="0" err="1"/>
              <a:t>obim</a:t>
            </a:r>
            <a:r>
              <a:rPr lang="en-US" dirty="0"/>
              <a:t> </a:t>
            </a:r>
            <a:r>
              <a:rPr lang="en-US" dirty="0" err="1"/>
              <a:t>poslovnih</a:t>
            </a:r>
            <a:r>
              <a:rPr lang="en-US" dirty="0"/>
              <a:t> </a:t>
            </a:r>
            <a:r>
              <a:rPr lang="en-US" dirty="0" err="1"/>
              <a:t>aktivnosti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zapošljavanje</a:t>
            </a:r>
            <a:r>
              <a:rPr lang="en-US" dirty="0"/>
              <a:t> </a:t>
            </a:r>
            <a:r>
              <a:rPr lang="en-US" dirty="0" err="1"/>
              <a:t>dovode</a:t>
            </a:r>
            <a:r>
              <a:rPr lang="en-US" dirty="0"/>
              <a:t> do </a:t>
            </a:r>
            <a:r>
              <a:rPr lang="en-US" dirty="0" err="1"/>
              <a:t>povećanja</a:t>
            </a:r>
            <a:r>
              <a:rPr lang="en-US" dirty="0"/>
              <a:t> </a:t>
            </a:r>
            <a:r>
              <a:rPr lang="en-US" dirty="0" err="1"/>
              <a:t>prihoda</a:t>
            </a:r>
            <a:r>
              <a:rPr lang="en-US" dirty="0"/>
              <a:t> od </a:t>
            </a:r>
            <a:r>
              <a:rPr lang="en-US" dirty="0" err="1"/>
              <a:t>poreza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doprinosa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lokalne</a:t>
            </a:r>
            <a:r>
              <a:rPr lang="en-US" dirty="0"/>
              <a:t> </a:t>
            </a:r>
            <a:r>
              <a:rPr lang="en-US" dirty="0" err="1"/>
              <a:t>budžete</a:t>
            </a:r>
            <a:r>
              <a:rPr lang="en-US" dirty="0"/>
              <a:t>. </a:t>
            </a:r>
            <a:r>
              <a:rPr lang="en-US" dirty="0" err="1"/>
              <a:t>Podsticanjem</a:t>
            </a:r>
            <a:r>
              <a:rPr lang="en-US" dirty="0"/>
              <a:t> </a:t>
            </a:r>
            <a:r>
              <a:rPr lang="en-US" dirty="0" err="1"/>
              <a:t>domaće</a:t>
            </a:r>
            <a:r>
              <a:rPr lang="en-US" dirty="0"/>
              <a:t> </a:t>
            </a:r>
            <a:r>
              <a:rPr lang="en-US" dirty="0" err="1"/>
              <a:t>proizvodnje</a:t>
            </a:r>
            <a:r>
              <a:rPr lang="en-US" dirty="0"/>
              <a:t> </a:t>
            </a:r>
            <a:r>
              <a:rPr lang="en-US" dirty="0" err="1"/>
              <a:t>smanjuje</a:t>
            </a:r>
            <a:r>
              <a:rPr lang="en-US" dirty="0"/>
              <a:t> se </a:t>
            </a:r>
            <a:r>
              <a:rPr lang="en-US" dirty="0" err="1"/>
              <a:t>potreba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uvozom</a:t>
            </a:r>
            <a:r>
              <a:rPr lang="en-US" dirty="0"/>
              <a:t> </a:t>
            </a:r>
            <a:r>
              <a:rPr lang="en-US" dirty="0" err="1"/>
              <a:t>sličnih</a:t>
            </a:r>
            <a:r>
              <a:rPr lang="en-US" dirty="0"/>
              <a:t> </a:t>
            </a:r>
            <a:r>
              <a:rPr lang="en-US" dirty="0" err="1"/>
              <a:t>proizvoda</a:t>
            </a:r>
            <a:r>
              <a:rPr lang="en-US" dirty="0"/>
              <a:t>, </a:t>
            </a:r>
            <a:r>
              <a:rPr lang="en-US" dirty="0" err="1"/>
              <a:t>što</a:t>
            </a:r>
            <a:r>
              <a:rPr lang="en-US" dirty="0"/>
              <a:t> </a:t>
            </a:r>
            <a:r>
              <a:rPr lang="en-US" dirty="0" err="1"/>
              <a:t>pozitivno</a:t>
            </a:r>
            <a:r>
              <a:rPr lang="en-US" dirty="0"/>
              <a:t> </a:t>
            </a:r>
            <a:r>
              <a:rPr lang="en-US" dirty="0" err="1"/>
              <a:t>utiče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trgovinski</a:t>
            </a:r>
            <a:r>
              <a:rPr lang="en-US" dirty="0"/>
              <a:t> </a:t>
            </a:r>
            <a:r>
              <a:rPr lang="en-US" dirty="0" err="1"/>
              <a:t>bilans</a:t>
            </a:r>
            <a:r>
              <a:rPr lang="en-US" dirty="0"/>
              <a:t> </a:t>
            </a:r>
            <a:r>
              <a:rPr lang="en-US" dirty="0" err="1"/>
              <a:t>zemlje</a:t>
            </a:r>
            <a:r>
              <a:rPr lang="en-US" dirty="0"/>
              <a:t>. </a:t>
            </a:r>
            <a:r>
              <a:rPr lang="en-US" dirty="0" err="1"/>
              <a:t>Takođe</a:t>
            </a:r>
            <a:r>
              <a:rPr lang="en-US" dirty="0"/>
              <a:t>, </a:t>
            </a:r>
            <a:r>
              <a:rPr lang="en-US" dirty="0" err="1"/>
              <a:t>lokalni</a:t>
            </a:r>
            <a:r>
              <a:rPr lang="en-US" dirty="0"/>
              <a:t> </a:t>
            </a:r>
            <a:r>
              <a:rPr lang="en-US" dirty="0" err="1"/>
              <a:t>proizvođači</a:t>
            </a:r>
            <a:r>
              <a:rPr lang="en-US" dirty="0"/>
              <a:t>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postati</a:t>
            </a:r>
            <a:r>
              <a:rPr lang="en-US" dirty="0"/>
              <a:t> </a:t>
            </a:r>
            <a:r>
              <a:rPr lang="en-US" dirty="0" err="1"/>
              <a:t>konkurentni</a:t>
            </a:r>
            <a:r>
              <a:rPr lang="en-US" dirty="0"/>
              <a:t> </a:t>
            </a:r>
            <a:r>
              <a:rPr lang="en-US" dirty="0" err="1"/>
              <a:t>izvoznici</a:t>
            </a:r>
            <a:r>
              <a:rPr lang="sr-Latn-RS" dirty="0"/>
              <a:t>. </a:t>
            </a:r>
            <a:r>
              <a:rPr lang="en-US" dirty="0" err="1"/>
              <a:t>Otvaranje</a:t>
            </a:r>
            <a:r>
              <a:rPr lang="en-US" dirty="0"/>
              <a:t> </a:t>
            </a:r>
            <a:r>
              <a:rPr lang="en-US" dirty="0" err="1"/>
              <a:t>proizvodnog</a:t>
            </a:r>
            <a:r>
              <a:rPr lang="en-US" dirty="0"/>
              <a:t> </a:t>
            </a:r>
            <a:r>
              <a:rPr lang="en-US" dirty="0" err="1"/>
              <a:t>pogona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privući</a:t>
            </a:r>
            <a:r>
              <a:rPr lang="en-US" dirty="0"/>
              <a:t> </a:t>
            </a:r>
            <a:r>
              <a:rPr lang="en-US" dirty="0" err="1"/>
              <a:t>druge</a:t>
            </a:r>
            <a:r>
              <a:rPr lang="en-US" dirty="0"/>
              <a:t> </a:t>
            </a:r>
            <a:r>
              <a:rPr lang="en-US" dirty="0" err="1"/>
              <a:t>investitore</a:t>
            </a:r>
            <a:r>
              <a:rPr lang="en-US" dirty="0"/>
              <a:t> u </a:t>
            </a:r>
            <a:r>
              <a:rPr lang="en-US" dirty="0" err="1"/>
              <a:t>industrijsku</a:t>
            </a:r>
            <a:r>
              <a:rPr lang="en-US" dirty="0"/>
              <a:t> </a:t>
            </a:r>
            <a:r>
              <a:rPr lang="en-US" dirty="0" err="1"/>
              <a:t>zonu</a:t>
            </a:r>
            <a:r>
              <a:rPr lang="en-US" dirty="0"/>
              <a:t>, </a:t>
            </a:r>
            <a:r>
              <a:rPr lang="en-US" dirty="0" err="1"/>
              <a:t>stvarajući</a:t>
            </a:r>
            <a:r>
              <a:rPr lang="en-US" dirty="0"/>
              <a:t> </a:t>
            </a:r>
            <a:r>
              <a:rPr lang="en-US" dirty="0" err="1"/>
              <a:t>klaster</a:t>
            </a:r>
            <a:r>
              <a:rPr lang="en-US" dirty="0"/>
              <a:t> </a:t>
            </a:r>
            <a:r>
              <a:rPr lang="en-US" dirty="0" err="1"/>
              <a:t>povezanih</a:t>
            </a:r>
            <a:r>
              <a:rPr lang="en-US" dirty="0"/>
              <a:t> </a:t>
            </a:r>
            <a:r>
              <a:rPr lang="en-US" dirty="0" err="1"/>
              <a:t>industrija</a:t>
            </a:r>
            <a:r>
              <a:rPr lang="en-US" dirty="0"/>
              <a:t>. </a:t>
            </a:r>
            <a:endParaRPr lang="sr-Latn-RS" dirty="0"/>
          </a:p>
          <a:p>
            <a:pPr>
              <a:buFont typeface="Wingdings" panose="05000000000000000000" pitchFamily="2" charset="2"/>
              <a:buChar char="Ø"/>
            </a:pPr>
            <a:r>
              <a:rPr lang="sr-Latn-RS" b="1" dirty="0"/>
              <a:t> </a:t>
            </a:r>
            <a:r>
              <a:rPr lang="en-US" b="1" dirty="0" err="1"/>
              <a:t>Razvoj</a:t>
            </a:r>
            <a:r>
              <a:rPr lang="en-US" b="1" dirty="0"/>
              <a:t> </a:t>
            </a:r>
            <a:r>
              <a:rPr lang="en-US" b="1" dirty="0" err="1"/>
              <a:t>dobavljačkog</a:t>
            </a:r>
            <a:r>
              <a:rPr lang="en-US" b="1" dirty="0"/>
              <a:t> </a:t>
            </a:r>
            <a:r>
              <a:rPr lang="en-US" b="1" dirty="0" err="1"/>
              <a:t>lanca</a:t>
            </a:r>
            <a:endParaRPr lang="sr-Latn-RS" dirty="0"/>
          </a:p>
          <a:p>
            <a:r>
              <a:rPr lang="en-US" dirty="0" err="1"/>
              <a:t>Razvoj</a:t>
            </a:r>
            <a:r>
              <a:rPr lang="en-US" dirty="0"/>
              <a:t> </a:t>
            </a:r>
            <a:r>
              <a:rPr lang="en-US" dirty="0" err="1"/>
              <a:t>dobavljačkog</a:t>
            </a:r>
            <a:r>
              <a:rPr lang="en-US" dirty="0"/>
              <a:t> </a:t>
            </a:r>
            <a:r>
              <a:rPr lang="en-US" dirty="0" err="1"/>
              <a:t>lanca</a:t>
            </a:r>
            <a:r>
              <a:rPr lang="en-US" dirty="0"/>
              <a:t> </a:t>
            </a:r>
            <a:r>
              <a:rPr lang="en-US" dirty="0" err="1"/>
              <a:t>podrazumijeva</a:t>
            </a:r>
            <a:r>
              <a:rPr lang="en-US" dirty="0"/>
              <a:t> </a:t>
            </a:r>
            <a:r>
              <a:rPr lang="en-US" dirty="0" err="1"/>
              <a:t>veću</a:t>
            </a:r>
            <a:r>
              <a:rPr lang="en-US" dirty="0"/>
              <a:t> </a:t>
            </a:r>
            <a:r>
              <a:rPr lang="en-US" dirty="0" err="1"/>
              <a:t>angažovanost</a:t>
            </a:r>
            <a:r>
              <a:rPr lang="en-US" dirty="0"/>
              <a:t> </a:t>
            </a:r>
            <a:r>
              <a:rPr lang="en-US" dirty="0" err="1"/>
              <a:t>lokalnih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regionalnih</a:t>
            </a:r>
            <a:r>
              <a:rPr lang="en-US" dirty="0"/>
              <a:t> </a:t>
            </a:r>
            <a:r>
              <a:rPr lang="en-US" dirty="0" err="1"/>
              <a:t>preduzeća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snabd</a:t>
            </a:r>
            <a:r>
              <a:rPr lang="sr-Latn-RS" dirty="0"/>
              <a:t>ij</a:t>
            </a:r>
            <a:r>
              <a:rPr lang="en-US" dirty="0" err="1"/>
              <a:t>evanje</a:t>
            </a:r>
            <a:r>
              <a:rPr lang="en-US" dirty="0"/>
              <a:t> </a:t>
            </a:r>
            <a:r>
              <a:rPr lang="en-US" dirty="0" err="1"/>
              <a:t>sirovinama</a:t>
            </a:r>
            <a:r>
              <a:rPr lang="en-US" dirty="0"/>
              <a:t>, </a:t>
            </a:r>
            <a:r>
              <a:rPr lang="en-US" dirty="0" err="1"/>
              <a:t>alatima</a:t>
            </a:r>
            <a:r>
              <a:rPr lang="en-US" dirty="0"/>
              <a:t>, </a:t>
            </a:r>
            <a:r>
              <a:rPr lang="en-US" dirty="0" err="1"/>
              <a:t>transportom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logističkim</a:t>
            </a:r>
            <a:r>
              <a:rPr lang="en-US" dirty="0"/>
              <a:t> </a:t>
            </a:r>
            <a:r>
              <a:rPr lang="en-US" dirty="0" err="1"/>
              <a:t>uslugama</a:t>
            </a:r>
            <a:r>
              <a:rPr lang="en-US" dirty="0"/>
              <a:t>, </a:t>
            </a:r>
            <a:r>
              <a:rPr lang="en-US" dirty="0" err="1"/>
              <a:t>čime</a:t>
            </a:r>
            <a:r>
              <a:rPr lang="en-US" dirty="0"/>
              <a:t> se </a:t>
            </a:r>
            <a:r>
              <a:rPr lang="en-US" dirty="0" err="1"/>
              <a:t>širi</a:t>
            </a:r>
            <a:r>
              <a:rPr lang="en-US" dirty="0"/>
              <a:t> </a:t>
            </a:r>
            <a:r>
              <a:rPr lang="en-US" dirty="0" err="1"/>
              <a:t>ekonomska</a:t>
            </a:r>
            <a:r>
              <a:rPr lang="en-US" dirty="0"/>
              <a:t> </a:t>
            </a:r>
            <a:r>
              <a:rPr lang="en-US" dirty="0" err="1"/>
              <a:t>aktivnost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doprinosi</a:t>
            </a:r>
            <a:r>
              <a:rPr lang="en-US" dirty="0"/>
              <a:t> </a:t>
            </a:r>
            <a:r>
              <a:rPr lang="en-US" dirty="0" err="1"/>
              <a:t>razvoju</a:t>
            </a:r>
            <a:r>
              <a:rPr lang="en-US" dirty="0"/>
              <a:t> </a:t>
            </a:r>
            <a:r>
              <a:rPr lang="en-US" dirty="0" err="1"/>
              <a:t>povezanih</a:t>
            </a:r>
            <a:r>
              <a:rPr lang="en-US" dirty="0"/>
              <a:t> </a:t>
            </a:r>
            <a:r>
              <a:rPr lang="en-US" dirty="0" err="1"/>
              <a:t>industrija</a:t>
            </a:r>
            <a:r>
              <a:rPr lang="en-US" dirty="0"/>
              <a:t>.</a:t>
            </a:r>
            <a:r>
              <a:rPr lang="sr-Latn-RS" dirty="0"/>
              <a:t> </a:t>
            </a:r>
            <a:r>
              <a:rPr lang="en-US" dirty="0" err="1"/>
              <a:t>Povećana</a:t>
            </a:r>
            <a:r>
              <a:rPr lang="en-US" dirty="0"/>
              <a:t> </a:t>
            </a:r>
            <a:r>
              <a:rPr lang="en-US" dirty="0" err="1"/>
              <a:t>potražnja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sr-Latn-RS" dirty="0"/>
              <a:t>inputima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uslugama</a:t>
            </a:r>
            <a:r>
              <a:rPr lang="en-US" dirty="0"/>
              <a:t> </a:t>
            </a:r>
            <a:r>
              <a:rPr lang="en-US" dirty="0" err="1"/>
              <a:t>direktno</a:t>
            </a:r>
            <a:r>
              <a:rPr lang="en-US" dirty="0"/>
              <a:t> </a:t>
            </a:r>
            <a:r>
              <a:rPr lang="en-US" dirty="0" err="1"/>
              <a:t>podstiče</a:t>
            </a:r>
            <a:r>
              <a:rPr lang="en-US" dirty="0"/>
              <a:t> </a:t>
            </a:r>
            <a:r>
              <a:rPr lang="en-US" dirty="0" err="1"/>
              <a:t>zapošljavanje</a:t>
            </a:r>
            <a:r>
              <a:rPr lang="en-US" dirty="0"/>
              <a:t> u </a:t>
            </a:r>
            <a:r>
              <a:rPr lang="en-US" dirty="0" err="1"/>
              <a:t>kompanijama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d</a:t>
            </a:r>
            <a:r>
              <a:rPr lang="sr-Latn-RS" dirty="0"/>
              <a:t>i</a:t>
            </a:r>
            <a:r>
              <a:rPr lang="en-US" dirty="0"/>
              <a:t>o </a:t>
            </a:r>
            <a:r>
              <a:rPr lang="en-US" dirty="0" err="1"/>
              <a:t>dobavljačkog</a:t>
            </a:r>
            <a:r>
              <a:rPr lang="en-US" dirty="0"/>
              <a:t> </a:t>
            </a:r>
            <a:r>
              <a:rPr lang="en-US" dirty="0" err="1"/>
              <a:t>lanca</a:t>
            </a:r>
            <a:r>
              <a:rPr lang="en-US" dirty="0"/>
              <a:t>. </a:t>
            </a:r>
            <a:endParaRPr lang="sr-Latn-RS" dirty="0"/>
          </a:p>
          <a:p>
            <a:pPr>
              <a:buFont typeface="Wingdings" panose="05000000000000000000" pitchFamily="2" charset="2"/>
              <a:buChar char="Ø"/>
            </a:pPr>
            <a:r>
              <a:rPr lang="sr-Latn-RS" b="1" dirty="0"/>
              <a:t> </a:t>
            </a:r>
            <a:r>
              <a:rPr lang="en-US" b="1" dirty="0" err="1"/>
              <a:t>Smanjenje</a:t>
            </a:r>
            <a:r>
              <a:rPr lang="en-US" b="1" dirty="0"/>
              <a:t> </a:t>
            </a:r>
            <a:r>
              <a:rPr lang="en-US" b="1" dirty="0" err="1"/>
              <a:t>energetskih</a:t>
            </a:r>
            <a:r>
              <a:rPr lang="en-US" b="1" dirty="0"/>
              <a:t> </a:t>
            </a:r>
            <a:r>
              <a:rPr lang="en-US" b="1" dirty="0" err="1"/>
              <a:t>gubitaka</a:t>
            </a:r>
            <a:r>
              <a:rPr lang="en-US" b="1" dirty="0"/>
              <a:t> u </a:t>
            </a:r>
            <a:r>
              <a:rPr lang="en-US" b="1" dirty="0" err="1"/>
              <a:t>prenosu</a:t>
            </a:r>
            <a:endParaRPr lang="sr-Latn-RS" dirty="0"/>
          </a:p>
          <a:p>
            <a:r>
              <a:rPr lang="en-US" dirty="0"/>
              <a:t> </a:t>
            </a:r>
            <a:r>
              <a:rPr lang="en-US" dirty="0" err="1"/>
              <a:t>Aluminijumski</a:t>
            </a:r>
            <a:r>
              <a:rPr lang="en-US" dirty="0"/>
              <a:t> </a:t>
            </a:r>
            <a:r>
              <a:rPr lang="en-US" dirty="0" err="1"/>
              <a:t>stubovi</a:t>
            </a:r>
            <a:r>
              <a:rPr lang="en-US" dirty="0"/>
              <a:t> </a:t>
            </a:r>
            <a:r>
              <a:rPr lang="en-US" dirty="0" err="1"/>
              <a:t>smanjuju</a:t>
            </a:r>
            <a:r>
              <a:rPr lang="en-US" dirty="0"/>
              <a:t> </a:t>
            </a:r>
            <a:r>
              <a:rPr lang="en-US" dirty="0" err="1"/>
              <a:t>gubitke</a:t>
            </a:r>
            <a:r>
              <a:rPr lang="en-US" dirty="0"/>
              <a:t> u </a:t>
            </a:r>
            <a:r>
              <a:rPr lang="en-US" dirty="0" err="1"/>
              <a:t>prenosu</a:t>
            </a:r>
            <a:r>
              <a:rPr lang="en-US" dirty="0"/>
              <a:t> </a:t>
            </a:r>
            <a:r>
              <a:rPr lang="en-US" dirty="0" err="1"/>
              <a:t>električne</a:t>
            </a:r>
            <a:r>
              <a:rPr lang="en-US" dirty="0"/>
              <a:t> </a:t>
            </a:r>
            <a:r>
              <a:rPr lang="en-US" dirty="0" err="1"/>
              <a:t>energije</a:t>
            </a:r>
            <a:r>
              <a:rPr lang="en-US" dirty="0"/>
              <a:t>.</a:t>
            </a:r>
            <a:r>
              <a:rPr lang="sr-Latn-RS" dirty="0"/>
              <a:t> </a:t>
            </a:r>
            <a:r>
              <a:rPr lang="en-US" dirty="0"/>
              <a:t>Manji </a:t>
            </a:r>
            <a:r>
              <a:rPr lang="en-US" dirty="0" err="1"/>
              <a:t>energetski</a:t>
            </a:r>
            <a:r>
              <a:rPr lang="en-US" dirty="0"/>
              <a:t> </a:t>
            </a:r>
            <a:r>
              <a:rPr lang="en-US" dirty="0" err="1"/>
              <a:t>gubici</a:t>
            </a:r>
            <a:r>
              <a:rPr lang="en-US" dirty="0"/>
              <a:t> </a:t>
            </a:r>
            <a:r>
              <a:rPr lang="en-US" dirty="0" err="1"/>
              <a:t>znače</a:t>
            </a:r>
            <a:r>
              <a:rPr lang="en-US" dirty="0"/>
              <a:t> da je </a:t>
            </a:r>
            <a:r>
              <a:rPr lang="en-US" dirty="0" err="1"/>
              <a:t>potrebno</a:t>
            </a:r>
            <a:r>
              <a:rPr lang="en-US" dirty="0"/>
              <a:t> </a:t>
            </a:r>
            <a:r>
              <a:rPr lang="en-US" dirty="0" err="1"/>
              <a:t>proizvesti</a:t>
            </a:r>
            <a:r>
              <a:rPr lang="en-US" dirty="0"/>
              <a:t> </a:t>
            </a:r>
            <a:r>
              <a:rPr lang="en-US" dirty="0" err="1"/>
              <a:t>manje</a:t>
            </a:r>
            <a:r>
              <a:rPr lang="en-US" dirty="0"/>
              <a:t> </a:t>
            </a:r>
            <a:r>
              <a:rPr lang="en-US" dirty="0" err="1"/>
              <a:t>energije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postizanje</a:t>
            </a:r>
            <a:r>
              <a:rPr lang="en-US" dirty="0"/>
              <a:t> </a:t>
            </a:r>
            <a:r>
              <a:rPr lang="en-US" dirty="0" err="1"/>
              <a:t>istog</a:t>
            </a:r>
            <a:r>
              <a:rPr lang="en-US" dirty="0"/>
              <a:t> </a:t>
            </a:r>
            <a:r>
              <a:rPr lang="en-US" dirty="0" err="1"/>
              <a:t>nivoa</a:t>
            </a:r>
            <a:r>
              <a:rPr lang="en-US" dirty="0"/>
              <a:t> </a:t>
            </a:r>
            <a:r>
              <a:rPr lang="en-US" dirty="0" err="1"/>
              <a:t>isporuke</a:t>
            </a:r>
            <a:r>
              <a:rPr lang="en-US" dirty="0"/>
              <a:t> </a:t>
            </a:r>
            <a:r>
              <a:rPr lang="en-US" dirty="0" err="1"/>
              <a:t>krajnjim</a:t>
            </a:r>
            <a:r>
              <a:rPr lang="en-US" dirty="0"/>
              <a:t> </a:t>
            </a:r>
            <a:r>
              <a:rPr lang="en-US" dirty="0" err="1"/>
              <a:t>korisnicima</a:t>
            </a:r>
            <a:r>
              <a:rPr lang="en-US" dirty="0"/>
              <a:t>. To </a:t>
            </a:r>
            <a:r>
              <a:rPr lang="en-US" dirty="0" err="1"/>
              <a:t>direktno</a:t>
            </a:r>
            <a:r>
              <a:rPr lang="en-US" dirty="0"/>
              <a:t> </a:t>
            </a:r>
            <a:r>
              <a:rPr lang="en-US" dirty="0" err="1"/>
              <a:t>smanjuje</a:t>
            </a:r>
            <a:r>
              <a:rPr lang="en-US" dirty="0"/>
              <a:t> </a:t>
            </a:r>
            <a:r>
              <a:rPr lang="en-US" dirty="0" err="1"/>
              <a:t>troškove</a:t>
            </a:r>
            <a:r>
              <a:rPr lang="en-US" dirty="0"/>
              <a:t> </a:t>
            </a:r>
            <a:r>
              <a:rPr lang="en-US" dirty="0" err="1"/>
              <a:t>proizvodnje</a:t>
            </a:r>
            <a:r>
              <a:rPr lang="en-US" dirty="0"/>
              <a:t>, </a:t>
            </a:r>
            <a:r>
              <a:rPr lang="en-US" dirty="0" err="1"/>
              <a:t>prenosa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distribucije</a:t>
            </a:r>
            <a:r>
              <a:rPr lang="en-US" dirty="0"/>
              <a:t> </a:t>
            </a:r>
            <a:r>
              <a:rPr lang="en-US" dirty="0" err="1"/>
              <a:t>energije</a:t>
            </a:r>
            <a:r>
              <a:rPr lang="en-US" dirty="0"/>
              <a:t>, </a:t>
            </a:r>
            <a:r>
              <a:rPr lang="en-US" dirty="0" err="1"/>
              <a:t>čineći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efikasnijim</a:t>
            </a:r>
            <a:r>
              <a:rPr lang="en-US" dirty="0"/>
              <a:t>. </a:t>
            </a:r>
            <a:r>
              <a:rPr lang="en-US" dirty="0" err="1"/>
              <a:t>Smanjenje</a:t>
            </a:r>
            <a:r>
              <a:rPr lang="en-US" dirty="0"/>
              <a:t> </a:t>
            </a:r>
            <a:r>
              <a:rPr lang="en-US" dirty="0" err="1"/>
              <a:t>gubitaka</a:t>
            </a:r>
            <a:r>
              <a:rPr lang="en-US" dirty="0"/>
              <a:t> </a:t>
            </a:r>
            <a:r>
              <a:rPr lang="en-US" dirty="0" err="1"/>
              <a:t>omogućava</a:t>
            </a:r>
            <a:r>
              <a:rPr lang="en-US" dirty="0"/>
              <a:t> </a:t>
            </a:r>
            <a:r>
              <a:rPr lang="en-US" dirty="0" err="1"/>
              <a:t>veću</a:t>
            </a:r>
            <a:r>
              <a:rPr lang="en-US" dirty="0"/>
              <a:t> </a:t>
            </a:r>
            <a:r>
              <a:rPr lang="en-US" dirty="0" err="1"/>
              <a:t>količinu</a:t>
            </a:r>
            <a:r>
              <a:rPr lang="en-US" dirty="0"/>
              <a:t> </a:t>
            </a:r>
            <a:r>
              <a:rPr lang="en-US" dirty="0" err="1"/>
              <a:t>energije</a:t>
            </a:r>
            <a:r>
              <a:rPr lang="en-US" dirty="0"/>
              <a:t> </a:t>
            </a:r>
            <a:r>
              <a:rPr lang="en-US" dirty="0" err="1"/>
              <a:t>dostupnu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prodaju</a:t>
            </a:r>
            <a:r>
              <a:rPr lang="en-US" dirty="0"/>
              <a:t>, </a:t>
            </a:r>
            <a:r>
              <a:rPr lang="en-US" dirty="0" err="1"/>
              <a:t>što</a:t>
            </a:r>
            <a:r>
              <a:rPr lang="en-US" dirty="0"/>
              <a:t> </a:t>
            </a:r>
            <a:r>
              <a:rPr lang="en-US" dirty="0" err="1"/>
              <a:t>direktno</a:t>
            </a:r>
            <a:r>
              <a:rPr lang="en-US" dirty="0"/>
              <a:t> </a:t>
            </a:r>
            <a:r>
              <a:rPr lang="en-US" dirty="0" err="1"/>
              <a:t>utiče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povećanje</a:t>
            </a:r>
            <a:r>
              <a:rPr lang="en-US" dirty="0"/>
              <a:t> </a:t>
            </a:r>
            <a:r>
              <a:rPr lang="en-US" dirty="0" err="1"/>
              <a:t>prihoda</a:t>
            </a:r>
            <a:r>
              <a:rPr lang="en-US" dirty="0"/>
              <a:t> </a:t>
            </a:r>
            <a:r>
              <a:rPr lang="en-US" dirty="0" err="1"/>
              <a:t>distributera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operatora</a:t>
            </a:r>
            <a:r>
              <a:rPr lang="en-US" dirty="0"/>
              <a:t> </a:t>
            </a:r>
            <a:r>
              <a:rPr lang="en-US" dirty="0" err="1"/>
              <a:t>prenosnih</a:t>
            </a:r>
            <a:r>
              <a:rPr lang="en-US" dirty="0"/>
              <a:t> </a:t>
            </a:r>
            <a:r>
              <a:rPr lang="en-US" dirty="0" err="1"/>
              <a:t>sistema</a:t>
            </a:r>
            <a:r>
              <a:rPr lang="en-US" dirty="0"/>
              <a:t>.</a:t>
            </a:r>
            <a:endParaRPr lang="sr-Latn-RS" dirty="0"/>
          </a:p>
          <a:p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167487705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097" y="132734"/>
            <a:ext cx="11142406" cy="5980471"/>
          </a:xfrm>
        </p:spPr>
        <p:txBody>
          <a:bodyPr>
            <a:normAutofit fontScale="85000" lnSpcReduction="20000"/>
          </a:bodyPr>
          <a:lstStyle/>
          <a:p>
            <a:pPr lvl="1">
              <a:buFont typeface="Wingdings" panose="05000000000000000000" pitchFamily="2" charset="2"/>
              <a:buChar char="v"/>
            </a:pPr>
            <a:r>
              <a:rPr lang="sr-Latn-RS" sz="20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Efekti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na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zdravlje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i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bezb</a:t>
            </a:r>
            <a:r>
              <a:rPr lang="sr-Latn-RS" sz="2400" b="1" dirty="0">
                <a:solidFill>
                  <a:srgbClr val="FF0000"/>
                </a:solidFill>
              </a:rPr>
              <a:t>j</a:t>
            </a:r>
            <a:r>
              <a:rPr lang="en-US" sz="2400" b="1" dirty="0" err="1">
                <a:solidFill>
                  <a:srgbClr val="FF0000"/>
                </a:solidFill>
              </a:rPr>
              <a:t>ednost</a:t>
            </a:r>
            <a:endParaRPr lang="sr-Latn-RS" sz="2400" b="1" dirty="0">
              <a:solidFill>
                <a:srgbClr val="FF0000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 </a:t>
            </a:r>
            <a:r>
              <a:rPr lang="en-US" b="1" dirty="0" err="1"/>
              <a:t>Eliminacija</a:t>
            </a:r>
            <a:r>
              <a:rPr lang="en-US" b="1" dirty="0"/>
              <a:t> </a:t>
            </a:r>
            <a:r>
              <a:rPr lang="en-US" b="1" dirty="0" err="1"/>
              <a:t>toksičnih</a:t>
            </a:r>
            <a:r>
              <a:rPr lang="en-US" b="1" dirty="0"/>
              <a:t> </a:t>
            </a:r>
            <a:r>
              <a:rPr lang="en-US" b="1" dirty="0" err="1"/>
              <a:t>hemikalija</a:t>
            </a:r>
            <a:endParaRPr lang="sr-Latn-RS" dirty="0"/>
          </a:p>
          <a:p>
            <a:r>
              <a:rPr lang="en-US" dirty="0"/>
              <a:t>Kao </a:t>
            </a:r>
            <a:r>
              <a:rPr lang="en-US" dirty="0" err="1"/>
              <a:t>što</a:t>
            </a:r>
            <a:r>
              <a:rPr lang="en-US" dirty="0"/>
              <a:t> je </a:t>
            </a:r>
            <a:r>
              <a:rPr lang="en-US" dirty="0" err="1"/>
              <a:t>već</a:t>
            </a:r>
            <a:r>
              <a:rPr lang="en-US" dirty="0"/>
              <a:t> </a:t>
            </a:r>
            <a:r>
              <a:rPr lang="en-US" dirty="0" err="1"/>
              <a:t>rečeno</a:t>
            </a:r>
            <a:r>
              <a:rPr lang="en-US" dirty="0"/>
              <a:t>, </a:t>
            </a:r>
            <a:r>
              <a:rPr lang="en-US" dirty="0" err="1"/>
              <a:t>drveni</a:t>
            </a:r>
            <a:r>
              <a:rPr lang="en-US" dirty="0"/>
              <a:t> </a:t>
            </a:r>
            <a:r>
              <a:rPr lang="en-US" dirty="0" err="1"/>
              <a:t>stubovi</a:t>
            </a:r>
            <a:r>
              <a:rPr lang="en-US" dirty="0"/>
              <a:t> </a:t>
            </a:r>
            <a:r>
              <a:rPr lang="en-US" dirty="0" err="1"/>
              <a:t>često</a:t>
            </a:r>
            <a:r>
              <a:rPr lang="en-US" dirty="0"/>
              <a:t> se </a:t>
            </a:r>
            <a:r>
              <a:rPr lang="en-US" dirty="0" err="1"/>
              <a:t>tretiraju</a:t>
            </a:r>
            <a:r>
              <a:rPr lang="en-US" dirty="0"/>
              <a:t> </a:t>
            </a:r>
            <a:r>
              <a:rPr lang="en-US" dirty="0" err="1"/>
              <a:t>sredstvima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impregnaciju</a:t>
            </a:r>
            <a:r>
              <a:rPr lang="en-US" dirty="0"/>
              <a:t>,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sadrže</a:t>
            </a:r>
            <a:r>
              <a:rPr lang="en-US" dirty="0"/>
              <a:t> </a:t>
            </a:r>
            <a:r>
              <a:rPr lang="en-US" dirty="0" err="1"/>
              <a:t>toksične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kancerogene</a:t>
            </a:r>
            <a:r>
              <a:rPr lang="en-US" dirty="0"/>
              <a:t> </a:t>
            </a:r>
            <a:r>
              <a:rPr lang="en-US" dirty="0" err="1"/>
              <a:t>supstance</a:t>
            </a:r>
            <a:r>
              <a:rPr lang="en-US" dirty="0"/>
              <a:t> (</a:t>
            </a:r>
            <a:r>
              <a:rPr lang="en-US" dirty="0" err="1"/>
              <a:t>npr</a:t>
            </a:r>
            <a:r>
              <a:rPr lang="en-US" dirty="0"/>
              <a:t>. </a:t>
            </a:r>
            <a:r>
              <a:rPr lang="en-US" dirty="0" err="1"/>
              <a:t>policiklične</a:t>
            </a:r>
            <a:r>
              <a:rPr lang="en-US" dirty="0"/>
              <a:t> </a:t>
            </a:r>
            <a:r>
              <a:rPr lang="en-US" dirty="0" err="1"/>
              <a:t>aromatične</a:t>
            </a:r>
            <a:r>
              <a:rPr lang="en-US" dirty="0"/>
              <a:t> </a:t>
            </a:r>
            <a:r>
              <a:rPr lang="en-US" dirty="0" err="1"/>
              <a:t>ugljovodonike</a:t>
            </a:r>
            <a:r>
              <a:rPr lang="en-US" dirty="0"/>
              <a:t> – PAH). Ove </a:t>
            </a:r>
            <a:r>
              <a:rPr lang="en-US" dirty="0" err="1"/>
              <a:t>hemikalije</a:t>
            </a:r>
            <a:r>
              <a:rPr lang="en-US" dirty="0"/>
              <a:t> se </a:t>
            </a:r>
            <a:r>
              <a:rPr lang="en-US" dirty="0" err="1"/>
              <a:t>vremenom</a:t>
            </a:r>
            <a:r>
              <a:rPr lang="en-US" dirty="0"/>
              <a:t> </a:t>
            </a:r>
            <a:r>
              <a:rPr lang="en-US" dirty="0" err="1"/>
              <a:t>ispiraju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zaga</a:t>
            </a:r>
            <a:r>
              <a:rPr lang="sr-Latn-RS" dirty="0"/>
              <a:t>diti </a:t>
            </a:r>
            <a:r>
              <a:rPr lang="en-US" dirty="0" err="1"/>
              <a:t>tlo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vodotokove</a:t>
            </a:r>
            <a:r>
              <a:rPr lang="en-US" dirty="0"/>
              <a:t>, </a:t>
            </a:r>
            <a:r>
              <a:rPr lang="en-US" dirty="0" err="1"/>
              <a:t>čime</a:t>
            </a:r>
            <a:r>
              <a:rPr lang="en-US" dirty="0"/>
              <a:t> </a:t>
            </a:r>
            <a:r>
              <a:rPr lang="en-US" dirty="0" err="1"/>
              <a:t>direktno</a:t>
            </a:r>
            <a:r>
              <a:rPr lang="en-US" dirty="0"/>
              <a:t> </a:t>
            </a:r>
            <a:r>
              <a:rPr lang="en-US" dirty="0" err="1"/>
              <a:t>ugrožavaju</a:t>
            </a:r>
            <a:r>
              <a:rPr lang="en-US" dirty="0"/>
              <a:t> </a:t>
            </a:r>
            <a:r>
              <a:rPr lang="en-US" dirty="0" err="1"/>
              <a:t>zdravlje</a:t>
            </a:r>
            <a:r>
              <a:rPr lang="en-US" dirty="0"/>
              <a:t> </a:t>
            </a:r>
            <a:r>
              <a:rPr lang="en-US" dirty="0" err="1"/>
              <a:t>ljudi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ekosistema</a:t>
            </a:r>
            <a:r>
              <a:rPr lang="en-US" dirty="0"/>
              <a:t>. </a:t>
            </a:r>
            <a:r>
              <a:rPr lang="en-US" dirty="0" err="1"/>
              <a:t>Ekonomske</a:t>
            </a:r>
            <a:r>
              <a:rPr lang="en-US" dirty="0"/>
              <a:t> </a:t>
            </a:r>
            <a:r>
              <a:rPr lang="sr-Latn-RS" dirty="0"/>
              <a:t>koristi </a:t>
            </a:r>
            <a:r>
              <a:rPr lang="en-US" dirty="0"/>
              <a:t>se </a:t>
            </a:r>
            <a:r>
              <a:rPr lang="en-US" dirty="0" err="1"/>
              <a:t>ogledaju</a:t>
            </a:r>
            <a:r>
              <a:rPr lang="en-US" dirty="0"/>
              <a:t> </a:t>
            </a:r>
            <a:r>
              <a:rPr lang="en-US" dirty="0" err="1"/>
              <a:t>kroz</a:t>
            </a:r>
            <a:r>
              <a:rPr lang="en-US" dirty="0"/>
              <a:t> </a:t>
            </a:r>
            <a:r>
              <a:rPr lang="en-US" dirty="0" err="1"/>
              <a:t>smanjenje</a:t>
            </a:r>
            <a:r>
              <a:rPr lang="en-US" dirty="0"/>
              <a:t> </a:t>
            </a:r>
            <a:r>
              <a:rPr lang="en-US" dirty="0" err="1"/>
              <a:t>troškova</a:t>
            </a:r>
            <a:r>
              <a:rPr lang="en-US" dirty="0"/>
              <a:t> </a:t>
            </a:r>
            <a:r>
              <a:rPr lang="en-US" dirty="0" err="1"/>
              <a:t>zdravstvene</a:t>
            </a:r>
            <a:r>
              <a:rPr lang="en-US" dirty="0"/>
              <a:t> </a:t>
            </a:r>
            <a:r>
              <a:rPr lang="en-US" dirty="0" err="1"/>
              <a:t>zaštite</a:t>
            </a:r>
            <a:r>
              <a:rPr lang="en-US" dirty="0"/>
              <a:t> </a:t>
            </a:r>
            <a:r>
              <a:rPr lang="en-US" dirty="0" err="1"/>
              <a:t>vezane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bolesti</a:t>
            </a:r>
            <a:r>
              <a:rPr lang="en-US" dirty="0"/>
              <a:t> </a:t>
            </a:r>
            <a:r>
              <a:rPr lang="en-US" dirty="0" err="1"/>
              <a:t>izazvane</a:t>
            </a:r>
            <a:r>
              <a:rPr lang="en-US" dirty="0"/>
              <a:t> </a:t>
            </a:r>
            <a:r>
              <a:rPr lang="en-US" dirty="0" err="1"/>
              <a:t>hemijskom</a:t>
            </a:r>
            <a:r>
              <a:rPr lang="en-US" dirty="0"/>
              <a:t> </a:t>
            </a:r>
            <a:r>
              <a:rPr lang="en-US" dirty="0" err="1"/>
              <a:t>kontaminacijom</a:t>
            </a:r>
            <a:r>
              <a:rPr lang="en-US" dirty="0"/>
              <a:t>,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smanjenje</a:t>
            </a:r>
            <a:r>
              <a:rPr lang="en-US" dirty="0"/>
              <a:t> </a:t>
            </a:r>
            <a:r>
              <a:rPr lang="en-US" dirty="0" err="1"/>
              <a:t>troškova</a:t>
            </a:r>
            <a:r>
              <a:rPr lang="en-US" dirty="0"/>
              <a:t> </a:t>
            </a:r>
            <a:r>
              <a:rPr lang="en-US" dirty="0" err="1"/>
              <a:t>sanacije</a:t>
            </a:r>
            <a:r>
              <a:rPr lang="en-US" dirty="0"/>
              <a:t> </a:t>
            </a:r>
            <a:r>
              <a:rPr lang="en-US" dirty="0" err="1"/>
              <a:t>zagađenog</a:t>
            </a:r>
            <a:r>
              <a:rPr lang="en-US" dirty="0"/>
              <a:t> </a:t>
            </a:r>
            <a:r>
              <a:rPr lang="en-US" dirty="0" err="1"/>
              <a:t>zemljišta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voda</a:t>
            </a:r>
            <a:r>
              <a:rPr lang="en-US" dirty="0"/>
              <a:t>.</a:t>
            </a:r>
            <a:endParaRPr lang="sr-Latn-RS" dirty="0"/>
          </a:p>
          <a:p>
            <a:pPr>
              <a:buFont typeface="Wingdings" panose="05000000000000000000" pitchFamily="2" charset="2"/>
              <a:buChar char="Ø"/>
            </a:pPr>
            <a:r>
              <a:rPr lang="sr-Latn-RS" b="1" dirty="0"/>
              <a:t> </a:t>
            </a:r>
            <a:r>
              <a:rPr lang="en-US" b="1" dirty="0" err="1"/>
              <a:t>Smanjenje</a:t>
            </a:r>
            <a:r>
              <a:rPr lang="en-US" b="1" dirty="0"/>
              <a:t> </a:t>
            </a:r>
            <a:r>
              <a:rPr lang="en-US" b="1" dirty="0" err="1"/>
              <a:t>emisije</a:t>
            </a:r>
            <a:r>
              <a:rPr lang="en-US" b="1" dirty="0"/>
              <a:t> </a:t>
            </a:r>
            <a:r>
              <a:rPr lang="en-US" b="1" dirty="0" err="1"/>
              <a:t>prašine</a:t>
            </a:r>
            <a:r>
              <a:rPr lang="en-US" b="1" dirty="0"/>
              <a:t> </a:t>
            </a:r>
            <a:r>
              <a:rPr lang="en-US" b="1" dirty="0" err="1"/>
              <a:t>i</a:t>
            </a:r>
            <a:r>
              <a:rPr lang="en-US" b="1" dirty="0"/>
              <a:t> </a:t>
            </a:r>
            <a:r>
              <a:rPr lang="en-US" b="1" dirty="0" err="1"/>
              <a:t>zagađenja</a:t>
            </a:r>
            <a:r>
              <a:rPr lang="en-US" b="1" dirty="0"/>
              <a:t> </a:t>
            </a:r>
            <a:r>
              <a:rPr lang="en-US" b="1" dirty="0" err="1"/>
              <a:t>tokom</a:t>
            </a:r>
            <a:r>
              <a:rPr lang="en-US" b="1" dirty="0"/>
              <a:t> </a:t>
            </a:r>
            <a:r>
              <a:rPr lang="en-US" b="1" dirty="0" err="1"/>
              <a:t>proizvodnje</a:t>
            </a:r>
            <a:endParaRPr lang="sr-Latn-RS" dirty="0"/>
          </a:p>
          <a:p>
            <a:r>
              <a:rPr lang="en-US" dirty="0" err="1"/>
              <a:t>Betonski</a:t>
            </a:r>
            <a:r>
              <a:rPr lang="en-US" dirty="0"/>
              <a:t> </a:t>
            </a:r>
            <a:r>
              <a:rPr lang="en-US" dirty="0" err="1"/>
              <a:t>stubovi</a:t>
            </a:r>
            <a:r>
              <a:rPr lang="en-US" dirty="0"/>
              <a:t> </a:t>
            </a:r>
            <a:r>
              <a:rPr lang="en-US" dirty="0" err="1"/>
              <a:t>proizvode</a:t>
            </a:r>
            <a:r>
              <a:rPr lang="en-US" dirty="0"/>
              <a:t> se </a:t>
            </a:r>
            <a:r>
              <a:rPr lang="en-US" dirty="0" err="1"/>
              <a:t>kroz</a:t>
            </a:r>
            <a:r>
              <a:rPr lang="en-US" dirty="0"/>
              <a:t> </a:t>
            </a:r>
            <a:r>
              <a:rPr lang="en-US" dirty="0" err="1"/>
              <a:t>procese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uključuju</a:t>
            </a:r>
            <a:r>
              <a:rPr lang="en-US" dirty="0"/>
              <a:t> </a:t>
            </a:r>
            <a:r>
              <a:rPr lang="en-US" dirty="0" err="1"/>
              <a:t>velike</a:t>
            </a:r>
            <a:r>
              <a:rPr lang="en-US" dirty="0"/>
              <a:t> </a:t>
            </a:r>
            <a:r>
              <a:rPr lang="en-US" dirty="0" err="1"/>
              <a:t>količine</a:t>
            </a:r>
            <a:r>
              <a:rPr lang="en-US" dirty="0"/>
              <a:t> </a:t>
            </a:r>
            <a:r>
              <a:rPr lang="en-US" dirty="0" err="1"/>
              <a:t>cementa</a:t>
            </a:r>
            <a:r>
              <a:rPr lang="en-US" dirty="0"/>
              <a:t>, </a:t>
            </a:r>
            <a:r>
              <a:rPr lang="en-US" dirty="0" err="1"/>
              <a:t>čija</a:t>
            </a:r>
            <a:r>
              <a:rPr lang="en-US" dirty="0"/>
              <a:t> </a:t>
            </a:r>
            <a:r>
              <a:rPr lang="en-US" dirty="0" err="1"/>
              <a:t>proizvodnja</a:t>
            </a:r>
            <a:r>
              <a:rPr lang="en-US" dirty="0"/>
              <a:t> </a:t>
            </a:r>
            <a:r>
              <a:rPr lang="en-US" dirty="0" err="1"/>
              <a:t>oslobađa</a:t>
            </a:r>
            <a:r>
              <a:rPr lang="en-US" dirty="0"/>
              <a:t> </a:t>
            </a:r>
            <a:r>
              <a:rPr lang="en-US" dirty="0" err="1"/>
              <a:t>prašinu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gasove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utiču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respiratorno</a:t>
            </a:r>
            <a:r>
              <a:rPr lang="en-US" dirty="0"/>
              <a:t> </a:t>
            </a:r>
            <a:r>
              <a:rPr lang="en-US" dirty="0" err="1"/>
              <a:t>zdravlje</a:t>
            </a:r>
            <a:r>
              <a:rPr lang="en-US" dirty="0"/>
              <a:t>. </a:t>
            </a:r>
            <a:r>
              <a:rPr lang="en-US" dirty="0" err="1"/>
              <a:t>Aluminijumski</a:t>
            </a:r>
            <a:r>
              <a:rPr lang="en-US" dirty="0"/>
              <a:t> </a:t>
            </a:r>
            <a:r>
              <a:rPr lang="en-US" dirty="0" err="1"/>
              <a:t>stubovi</a:t>
            </a:r>
            <a:r>
              <a:rPr lang="en-US" dirty="0"/>
              <a:t> se </a:t>
            </a:r>
            <a:r>
              <a:rPr lang="en-US" dirty="0" err="1"/>
              <a:t>proizvode</a:t>
            </a:r>
            <a:r>
              <a:rPr lang="en-US" dirty="0"/>
              <a:t> </a:t>
            </a:r>
            <a:r>
              <a:rPr lang="en-US" dirty="0" err="1"/>
              <a:t>uz</a:t>
            </a:r>
            <a:r>
              <a:rPr lang="en-US" dirty="0"/>
              <a:t> </a:t>
            </a:r>
            <a:r>
              <a:rPr lang="en-US" dirty="0" err="1"/>
              <a:t>znatno</a:t>
            </a:r>
            <a:r>
              <a:rPr lang="en-US" dirty="0"/>
              <a:t> </a:t>
            </a:r>
            <a:r>
              <a:rPr lang="en-US" dirty="0" err="1"/>
              <a:t>manje</a:t>
            </a:r>
            <a:r>
              <a:rPr lang="en-US" dirty="0"/>
              <a:t> </a:t>
            </a:r>
            <a:r>
              <a:rPr lang="en-US" dirty="0" err="1"/>
              <a:t>prašine</a:t>
            </a:r>
            <a:r>
              <a:rPr lang="en-US" dirty="0"/>
              <a:t>, </a:t>
            </a:r>
            <a:r>
              <a:rPr lang="en-US" dirty="0" err="1"/>
              <a:t>što</a:t>
            </a:r>
            <a:r>
              <a:rPr lang="en-US" dirty="0"/>
              <a:t> </a:t>
            </a:r>
            <a:r>
              <a:rPr lang="en-US" dirty="0" err="1"/>
              <a:t>doprinosi</a:t>
            </a:r>
            <a:r>
              <a:rPr lang="en-US" dirty="0"/>
              <a:t> </a:t>
            </a:r>
            <a:r>
              <a:rPr lang="en-US" dirty="0" err="1"/>
              <a:t>čistijem</a:t>
            </a:r>
            <a:r>
              <a:rPr lang="en-US" dirty="0"/>
              <a:t> </a:t>
            </a:r>
            <a:r>
              <a:rPr lang="en-US" dirty="0" err="1"/>
              <a:t>radnom</a:t>
            </a:r>
            <a:r>
              <a:rPr lang="en-US" dirty="0"/>
              <a:t> </a:t>
            </a:r>
            <a:r>
              <a:rPr lang="en-US" dirty="0" err="1"/>
              <a:t>okruženju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nižem</a:t>
            </a:r>
            <a:r>
              <a:rPr lang="en-US" dirty="0"/>
              <a:t> </a:t>
            </a:r>
            <a:r>
              <a:rPr lang="en-US" dirty="0" err="1"/>
              <a:t>zagađenju</a:t>
            </a:r>
            <a:r>
              <a:rPr lang="en-US" dirty="0"/>
              <a:t> </a:t>
            </a:r>
            <a:r>
              <a:rPr lang="en-US" dirty="0" err="1"/>
              <a:t>vazduha</a:t>
            </a:r>
            <a:r>
              <a:rPr lang="en-US" dirty="0"/>
              <a:t>.</a:t>
            </a:r>
            <a:endParaRPr lang="sr-Latn-RS" dirty="0"/>
          </a:p>
          <a:p>
            <a:pPr>
              <a:buFont typeface="Wingdings" panose="05000000000000000000" pitchFamily="2" charset="2"/>
              <a:buChar char="Ø"/>
            </a:pPr>
            <a:r>
              <a:rPr lang="sr-Latn-RS" b="1" dirty="0"/>
              <a:t> </a:t>
            </a:r>
            <a:r>
              <a:rPr lang="en-US" b="1" dirty="0" err="1"/>
              <a:t>Poboljšana</a:t>
            </a:r>
            <a:r>
              <a:rPr lang="en-US" b="1" dirty="0"/>
              <a:t> </a:t>
            </a:r>
            <a:r>
              <a:rPr lang="en-US" b="1" dirty="0" err="1"/>
              <a:t>otpornost</a:t>
            </a:r>
            <a:r>
              <a:rPr lang="en-US" b="1" dirty="0"/>
              <a:t> </a:t>
            </a:r>
            <a:r>
              <a:rPr lang="en-US" b="1" dirty="0" err="1"/>
              <a:t>na</a:t>
            </a:r>
            <a:r>
              <a:rPr lang="en-US" b="1" dirty="0"/>
              <a:t> </a:t>
            </a:r>
            <a:r>
              <a:rPr lang="en-US" b="1" dirty="0" err="1"/>
              <a:t>koroziju</a:t>
            </a:r>
            <a:r>
              <a:rPr lang="en-US" b="1" dirty="0"/>
              <a:t> </a:t>
            </a:r>
            <a:r>
              <a:rPr lang="en-US" b="1" dirty="0" err="1"/>
              <a:t>i</a:t>
            </a:r>
            <a:r>
              <a:rPr lang="en-US" b="1" dirty="0"/>
              <a:t> </a:t>
            </a:r>
            <a:r>
              <a:rPr lang="en-US" b="1" dirty="0" err="1"/>
              <a:t>smanjenje</a:t>
            </a:r>
            <a:r>
              <a:rPr lang="en-US" b="1" dirty="0"/>
              <a:t> </a:t>
            </a:r>
            <a:r>
              <a:rPr lang="en-US" b="1" dirty="0" err="1"/>
              <a:t>kontakta</a:t>
            </a:r>
            <a:r>
              <a:rPr lang="en-US" b="1" dirty="0"/>
              <a:t> </a:t>
            </a:r>
            <a:r>
              <a:rPr lang="en-US" b="1" dirty="0" err="1"/>
              <a:t>sa</a:t>
            </a:r>
            <a:r>
              <a:rPr lang="en-US" b="1" dirty="0"/>
              <a:t> </a:t>
            </a:r>
            <a:r>
              <a:rPr lang="en-US" b="1" dirty="0" err="1"/>
              <a:t>štetnim</a:t>
            </a:r>
            <a:r>
              <a:rPr lang="en-US" b="1" dirty="0"/>
              <a:t> </a:t>
            </a:r>
            <a:r>
              <a:rPr lang="en-US" b="1" dirty="0" err="1"/>
              <a:t>materijama</a:t>
            </a:r>
            <a:endParaRPr lang="sr-Latn-RS" dirty="0"/>
          </a:p>
          <a:p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razliku</a:t>
            </a:r>
            <a:r>
              <a:rPr lang="en-US" dirty="0"/>
              <a:t> od </a:t>
            </a:r>
            <a:r>
              <a:rPr lang="en-US" dirty="0" err="1"/>
              <a:t>čeličnih</a:t>
            </a:r>
            <a:r>
              <a:rPr lang="en-US" dirty="0"/>
              <a:t> </a:t>
            </a:r>
            <a:r>
              <a:rPr lang="en-US" dirty="0" err="1"/>
              <a:t>stubova</a:t>
            </a:r>
            <a:r>
              <a:rPr lang="en-US" dirty="0"/>
              <a:t>, </a:t>
            </a:r>
            <a:r>
              <a:rPr lang="en-US" dirty="0" err="1"/>
              <a:t>aluminijumski</a:t>
            </a:r>
            <a:r>
              <a:rPr lang="en-US" dirty="0"/>
              <a:t> </a:t>
            </a:r>
            <a:r>
              <a:rPr lang="en-US" dirty="0" err="1"/>
              <a:t>stubovi</a:t>
            </a:r>
            <a:r>
              <a:rPr lang="en-US" dirty="0"/>
              <a:t> </a:t>
            </a:r>
            <a:r>
              <a:rPr lang="en-US" dirty="0" err="1"/>
              <a:t>imaju</a:t>
            </a:r>
            <a:r>
              <a:rPr lang="en-US" dirty="0"/>
              <a:t> </a:t>
            </a:r>
            <a:r>
              <a:rPr lang="en-US" dirty="0" err="1"/>
              <a:t>prirodnu</a:t>
            </a:r>
            <a:r>
              <a:rPr lang="en-US" dirty="0"/>
              <a:t> </a:t>
            </a:r>
            <a:r>
              <a:rPr lang="en-US" dirty="0" err="1"/>
              <a:t>otpornost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koroziju</a:t>
            </a:r>
            <a:r>
              <a:rPr lang="en-US" dirty="0"/>
              <a:t>, </a:t>
            </a:r>
            <a:r>
              <a:rPr lang="en-US" dirty="0" err="1"/>
              <a:t>što</a:t>
            </a:r>
            <a:r>
              <a:rPr lang="en-US" dirty="0"/>
              <a:t> </a:t>
            </a:r>
            <a:r>
              <a:rPr lang="en-US" dirty="0" err="1"/>
              <a:t>smanjuje</a:t>
            </a:r>
            <a:r>
              <a:rPr lang="en-US" dirty="0"/>
              <a:t> </a:t>
            </a:r>
            <a:r>
              <a:rPr lang="en-US" dirty="0" err="1"/>
              <a:t>potrebu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hemijskim</a:t>
            </a:r>
            <a:r>
              <a:rPr lang="en-US" dirty="0"/>
              <a:t> </a:t>
            </a:r>
            <a:r>
              <a:rPr lang="en-US" dirty="0" err="1"/>
              <a:t>sredstvima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zaštitu</a:t>
            </a:r>
            <a:r>
              <a:rPr lang="en-US" dirty="0"/>
              <a:t> </a:t>
            </a:r>
            <a:r>
              <a:rPr lang="en-US" dirty="0" err="1"/>
              <a:t>površine</a:t>
            </a:r>
            <a:r>
              <a:rPr lang="en-US" dirty="0"/>
              <a:t>. Na </a:t>
            </a:r>
            <a:r>
              <a:rPr lang="en-US" dirty="0" err="1"/>
              <a:t>taj</a:t>
            </a:r>
            <a:r>
              <a:rPr lang="en-US" dirty="0"/>
              <a:t> </a:t>
            </a:r>
            <a:r>
              <a:rPr lang="en-US" dirty="0" err="1"/>
              <a:t>način</a:t>
            </a:r>
            <a:r>
              <a:rPr lang="en-US" dirty="0"/>
              <a:t> </a:t>
            </a:r>
            <a:r>
              <a:rPr lang="en-US" dirty="0" err="1"/>
              <a:t>smanjuje</a:t>
            </a:r>
            <a:r>
              <a:rPr lang="en-US" dirty="0"/>
              <a:t> se </a:t>
            </a:r>
            <a:r>
              <a:rPr lang="en-US" dirty="0" err="1"/>
              <a:t>izlaganje</a:t>
            </a:r>
            <a:r>
              <a:rPr lang="en-US" dirty="0"/>
              <a:t> </a:t>
            </a:r>
            <a:r>
              <a:rPr lang="en-US" dirty="0" err="1"/>
              <a:t>zaposlenih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korisnika</a:t>
            </a:r>
            <a:r>
              <a:rPr lang="en-US" dirty="0"/>
              <a:t> </a:t>
            </a:r>
            <a:r>
              <a:rPr lang="en-US" dirty="0" err="1"/>
              <a:t>potencijalno</a:t>
            </a:r>
            <a:r>
              <a:rPr lang="en-US" dirty="0"/>
              <a:t> </a:t>
            </a:r>
            <a:r>
              <a:rPr lang="en-US" dirty="0" err="1"/>
              <a:t>štetnim</a:t>
            </a:r>
            <a:r>
              <a:rPr lang="en-US" dirty="0"/>
              <a:t> </a:t>
            </a:r>
            <a:r>
              <a:rPr lang="en-US" dirty="0" err="1"/>
              <a:t>materijama</a:t>
            </a:r>
            <a:r>
              <a:rPr lang="en-US" dirty="0"/>
              <a:t>.</a:t>
            </a:r>
            <a:r>
              <a:rPr lang="sr-Latn-RS" dirty="0"/>
              <a:t> </a:t>
            </a:r>
            <a:r>
              <a:rPr lang="en-US" dirty="0" err="1"/>
              <a:t>Ovo</a:t>
            </a:r>
            <a:r>
              <a:rPr lang="en-US" dirty="0"/>
              <a:t> </a:t>
            </a:r>
            <a:r>
              <a:rPr lang="en-US" dirty="0" err="1"/>
              <a:t>dovodi</a:t>
            </a:r>
            <a:r>
              <a:rPr lang="en-US" dirty="0"/>
              <a:t> do </a:t>
            </a:r>
            <a:r>
              <a:rPr lang="en-US" dirty="0" err="1"/>
              <a:t>manjih</a:t>
            </a:r>
            <a:r>
              <a:rPr lang="en-US" dirty="0"/>
              <a:t> </a:t>
            </a:r>
            <a:r>
              <a:rPr lang="en-US" dirty="0" err="1"/>
              <a:t>troškova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bezb</a:t>
            </a:r>
            <a:r>
              <a:rPr lang="sr-Latn-RS" dirty="0"/>
              <a:t>j</a:t>
            </a:r>
            <a:r>
              <a:rPr lang="en-US" dirty="0" err="1"/>
              <a:t>ednost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radu</a:t>
            </a:r>
            <a:r>
              <a:rPr lang="en-US" dirty="0"/>
              <a:t>,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niži</a:t>
            </a:r>
            <a:r>
              <a:rPr lang="en-US" dirty="0"/>
              <a:t> </a:t>
            </a:r>
            <a:r>
              <a:rPr lang="en-US" dirty="0" err="1"/>
              <a:t>rizik</a:t>
            </a:r>
            <a:r>
              <a:rPr lang="en-US" dirty="0"/>
              <a:t> od </a:t>
            </a:r>
            <a:r>
              <a:rPr lang="en-US" dirty="0" err="1"/>
              <a:t>zdravstvenih</a:t>
            </a:r>
            <a:r>
              <a:rPr lang="en-US" dirty="0"/>
              <a:t> </a:t>
            </a:r>
            <a:r>
              <a:rPr lang="en-US" dirty="0" err="1"/>
              <a:t>problema</a:t>
            </a:r>
            <a:r>
              <a:rPr lang="en-US" dirty="0"/>
              <a:t> </a:t>
            </a:r>
            <a:r>
              <a:rPr lang="en-US" dirty="0" err="1"/>
              <a:t>zaposlenih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rade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održavanju</a:t>
            </a:r>
            <a:r>
              <a:rPr lang="en-US" dirty="0"/>
              <a:t> </a:t>
            </a:r>
            <a:r>
              <a:rPr lang="en-US" dirty="0" err="1"/>
              <a:t>infrastrukture</a:t>
            </a:r>
            <a:r>
              <a:rPr lang="en-US" dirty="0"/>
              <a:t>.</a:t>
            </a:r>
            <a:endParaRPr lang="sr-Latn-RS" dirty="0"/>
          </a:p>
          <a:p>
            <a:pPr>
              <a:buFont typeface="Wingdings" panose="05000000000000000000" pitchFamily="2" charset="2"/>
              <a:buChar char="Ø"/>
            </a:pPr>
            <a:r>
              <a:rPr lang="sr-Latn-RS" b="1" dirty="0"/>
              <a:t> </a:t>
            </a:r>
            <a:r>
              <a:rPr lang="en-US" b="1" dirty="0" err="1"/>
              <a:t>Bezbjednije</a:t>
            </a:r>
            <a:r>
              <a:rPr lang="en-US" b="1" dirty="0"/>
              <a:t> </a:t>
            </a:r>
            <a:r>
              <a:rPr lang="en-US" b="1" dirty="0" err="1"/>
              <a:t>radno</a:t>
            </a:r>
            <a:r>
              <a:rPr lang="en-US" b="1" dirty="0"/>
              <a:t> </a:t>
            </a:r>
            <a:r>
              <a:rPr lang="en-US" b="1" dirty="0" err="1"/>
              <a:t>okruženje</a:t>
            </a:r>
            <a:endParaRPr lang="sr-Latn-RS" dirty="0"/>
          </a:p>
          <a:p>
            <a:r>
              <a:rPr lang="en-US" dirty="0"/>
              <a:t> </a:t>
            </a:r>
            <a:r>
              <a:rPr lang="en-US" dirty="0" err="1"/>
              <a:t>Aluminijumski</a:t>
            </a:r>
            <a:r>
              <a:rPr lang="en-US" dirty="0"/>
              <a:t> </a:t>
            </a:r>
            <a:r>
              <a:rPr lang="en-US" dirty="0" err="1"/>
              <a:t>stubovi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lakši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jednostavniji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postavljanje</a:t>
            </a:r>
            <a:r>
              <a:rPr lang="en-US" dirty="0"/>
              <a:t>, </a:t>
            </a:r>
            <a:r>
              <a:rPr lang="en-US" dirty="0" err="1"/>
              <a:t>što</a:t>
            </a:r>
            <a:r>
              <a:rPr lang="en-US" dirty="0"/>
              <a:t> </a:t>
            </a:r>
            <a:r>
              <a:rPr lang="en-US" dirty="0" err="1"/>
              <a:t>smanjuje</a:t>
            </a:r>
            <a:r>
              <a:rPr lang="en-US" dirty="0"/>
              <a:t> </a:t>
            </a:r>
            <a:r>
              <a:rPr lang="en-US" dirty="0" err="1"/>
              <a:t>fizički</a:t>
            </a:r>
            <a:r>
              <a:rPr lang="en-US" dirty="0"/>
              <a:t> </a:t>
            </a:r>
            <a:r>
              <a:rPr lang="en-US" dirty="0" err="1"/>
              <a:t>napor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rizik</a:t>
            </a:r>
            <a:r>
              <a:rPr lang="sr-Latn-RS" dirty="0"/>
              <a:t>e</a:t>
            </a:r>
            <a:r>
              <a:rPr lang="en-US" dirty="0"/>
              <a:t> od </a:t>
            </a:r>
            <a:r>
              <a:rPr lang="en-US" dirty="0" err="1"/>
              <a:t>povreda</a:t>
            </a:r>
            <a:r>
              <a:rPr lang="en-US" dirty="0"/>
              <a:t> </a:t>
            </a:r>
            <a:r>
              <a:rPr lang="en-US" dirty="0" err="1"/>
              <a:t>tokom</a:t>
            </a:r>
            <a:r>
              <a:rPr lang="en-US" dirty="0"/>
              <a:t> </a:t>
            </a:r>
            <a:r>
              <a:rPr lang="en-US" dirty="0" err="1"/>
              <a:t>održavanja</a:t>
            </a:r>
            <a:r>
              <a:rPr lang="en-US" dirty="0"/>
              <a:t> </a:t>
            </a:r>
            <a:r>
              <a:rPr lang="en-US" dirty="0" err="1"/>
              <a:t>infrastrukture</a:t>
            </a:r>
            <a:r>
              <a:rPr lang="en-US" dirty="0"/>
              <a:t>. </a:t>
            </a:r>
            <a:r>
              <a:rPr lang="en-US" dirty="0" err="1"/>
              <a:t>Ovo</a:t>
            </a:r>
            <a:r>
              <a:rPr lang="en-US" dirty="0"/>
              <a:t> </a:t>
            </a:r>
            <a:r>
              <a:rPr lang="en-US" dirty="0" err="1"/>
              <a:t>doprinosi</a:t>
            </a:r>
            <a:r>
              <a:rPr lang="en-US" dirty="0"/>
              <a:t> </a:t>
            </a:r>
            <a:r>
              <a:rPr lang="en-US" dirty="0" err="1"/>
              <a:t>smanjenju</a:t>
            </a:r>
            <a:r>
              <a:rPr lang="en-US" dirty="0"/>
              <a:t> </a:t>
            </a:r>
            <a:r>
              <a:rPr lang="en-US" dirty="0" err="1"/>
              <a:t>rizika</a:t>
            </a:r>
            <a:r>
              <a:rPr lang="en-US" dirty="0"/>
              <a:t> od </a:t>
            </a:r>
            <a:r>
              <a:rPr lang="en-US" dirty="0" err="1"/>
              <a:t>nezgoda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radu</a:t>
            </a:r>
            <a:r>
              <a:rPr lang="en-US" dirty="0"/>
              <a:t>.</a:t>
            </a:r>
            <a:r>
              <a:rPr lang="sr-Latn-RS" dirty="0"/>
              <a:t> </a:t>
            </a:r>
            <a:r>
              <a:rPr lang="en-US" dirty="0" err="1"/>
              <a:t>Ekonomske</a:t>
            </a:r>
            <a:r>
              <a:rPr lang="en-US" dirty="0"/>
              <a:t> </a:t>
            </a:r>
            <a:r>
              <a:rPr lang="sr-Latn-RS" dirty="0"/>
              <a:t>koristi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manji</a:t>
            </a:r>
            <a:r>
              <a:rPr lang="en-US" dirty="0"/>
              <a:t> </a:t>
            </a:r>
            <a:r>
              <a:rPr lang="en-US" dirty="0" err="1"/>
              <a:t>troškovi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kompenzacije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osiguranja</a:t>
            </a:r>
            <a:r>
              <a:rPr lang="en-US" dirty="0"/>
              <a:t> u </a:t>
            </a:r>
            <a:r>
              <a:rPr lang="en-US" dirty="0" err="1"/>
              <a:t>slučaju</a:t>
            </a:r>
            <a:r>
              <a:rPr lang="en-US" dirty="0"/>
              <a:t> </a:t>
            </a:r>
            <a:r>
              <a:rPr lang="en-US" dirty="0" err="1"/>
              <a:t>povreda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radu</a:t>
            </a:r>
            <a:r>
              <a:rPr lang="en-US" dirty="0"/>
              <a:t>, </a:t>
            </a:r>
            <a:r>
              <a:rPr lang="en-US" dirty="0" err="1"/>
              <a:t>uz</a:t>
            </a:r>
            <a:r>
              <a:rPr lang="en-US" dirty="0"/>
              <a:t> </a:t>
            </a:r>
            <a:r>
              <a:rPr lang="en-US" dirty="0" err="1"/>
              <a:t>povećanje</a:t>
            </a:r>
            <a:r>
              <a:rPr lang="en-US" dirty="0"/>
              <a:t> </a:t>
            </a:r>
            <a:r>
              <a:rPr lang="en-US" dirty="0" err="1"/>
              <a:t>efikasnosti</a:t>
            </a:r>
            <a:r>
              <a:rPr lang="en-US" dirty="0"/>
              <a:t> </a:t>
            </a:r>
            <a:r>
              <a:rPr lang="en-US" dirty="0" err="1"/>
              <a:t>rada</a:t>
            </a:r>
            <a:endParaRPr lang="sr-Latn-RS" dirty="0"/>
          </a:p>
          <a:p>
            <a:r>
              <a:rPr lang="en-US" dirty="0"/>
              <a:t> </a:t>
            </a:r>
            <a:endParaRPr lang="sr-Latn-RS" dirty="0"/>
          </a:p>
          <a:p>
            <a:endParaRPr lang="sr-Latn-RS" dirty="0"/>
          </a:p>
          <a:p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39571500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0"/>
            <a:ext cx="10058400" cy="5869094"/>
          </a:xfrm>
        </p:spPr>
        <p:txBody>
          <a:bodyPr>
            <a:normAutofit fontScale="92500"/>
          </a:bodyPr>
          <a:lstStyle/>
          <a:p>
            <a:pPr algn="just"/>
            <a:r>
              <a:rPr lang="en-GB" sz="2800" dirty="0" err="1"/>
              <a:t>Za</a:t>
            </a:r>
            <a:r>
              <a:rPr lang="en-GB" sz="2800" dirty="0"/>
              <a:t> </a:t>
            </a:r>
            <a:r>
              <a:rPr lang="en-GB" sz="2800" dirty="0" err="1"/>
              <a:t>procjenu</a:t>
            </a:r>
            <a:r>
              <a:rPr lang="en-GB" sz="2800" dirty="0"/>
              <a:t> </a:t>
            </a:r>
            <a:r>
              <a:rPr lang="en-GB" sz="2800" dirty="0" err="1"/>
              <a:t>efikasnosti</a:t>
            </a:r>
            <a:r>
              <a:rPr lang="en-GB" sz="2800" dirty="0"/>
              <a:t> </a:t>
            </a:r>
            <a:r>
              <a:rPr lang="en-GB" sz="2800" dirty="0" err="1"/>
              <a:t>ovog</a:t>
            </a:r>
            <a:r>
              <a:rPr lang="en-GB" sz="2800" dirty="0"/>
              <a:t> </a:t>
            </a:r>
            <a:r>
              <a:rPr lang="en-GB" sz="2800" dirty="0" err="1"/>
              <a:t>ulaganja</a:t>
            </a:r>
            <a:r>
              <a:rPr lang="en-GB" sz="2800" dirty="0"/>
              <a:t> </a:t>
            </a:r>
            <a:r>
              <a:rPr lang="en-GB" sz="2800" dirty="0" err="1"/>
              <a:t>primijenjena</a:t>
            </a:r>
            <a:r>
              <a:rPr lang="en-GB" sz="2800" dirty="0"/>
              <a:t> je </a:t>
            </a:r>
            <a:r>
              <a:rPr lang="en-GB" sz="2800" b="1" dirty="0">
                <a:solidFill>
                  <a:srgbClr val="FF0000"/>
                </a:solidFill>
              </a:rPr>
              <a:t>Cost-Benefit </a:t>
            </a:r>
            <a:r>
              <a:rPr lang="en-GB" sz="2800" b="1" dirty="0" err="1">
                <a:solidFill>
                  <a:srgbClr val="FF0000"/>
                </a:solidFill>
              </a:rPr>
              <a:t>analiza</a:t>
            </a:r>
            <a:r>
              <a:rPr lang="en-GB" sz="2800" b="1" dirty="0">
                <a:solidFill>
                  <a:srgbClr val="FF0000"/>
                </a:solidFill>
              </a:rPr>
              <a:t> (CBA)</a:t>
            </a:r>
            <a:r>
              <a:rPr lang="en-GB" sz="2800" dirty="0">
                <a:solidFill>
                  <a:srgbClr val="FF0000"/>
                </a:solidFill>
              </a:rPr>
              <a:t>, </a:t>
            </a:r>
            <a:r>
              <a:rPr lang="sr-Latn-ME" sz="2800" dirty="0"/>
              <a:t>koja </a:t>
            </a:r>
            <a:r>
              <a:rPr lang="en-GB" sz="2800" dirty="0" err="1"/>
              <a:t>predstavlja</a:t>
            </a:r>
            <a:r>
              <a:rPr lang="en-GB" sz="2800" dirty="0"/>
              <a:t> </a:t>
            </a:r>
            <a:r>
              <a:rPr lang="en-GB" sz="2800" dirty="0" err="1"/>
              <a:t>verifikovanu</a:t>
            </a:r>
            <a:r>
              <a:rPr lang="en-GB" sz="2800" dirty="0"/>
              <a:t> </a:t>
            </a:r>
            <a:r>
              <a:rPr lang="en-GB" sz="2800" dirty="0" err="1"/>
              <a:t>i</a:t>
            </a:r>
            <a:r>
              <a:rPr lang="en-GB" sz="2800" dirty="0"/>
              <a:t> </a:t>
            </a:r>
            <a:r>
              <a:rPr lang="en-GB" sz="2800" dirty="0" err="1"/>
              <a:t>usklađenu</a:t>
            </a:r>
            <a:r>
              <a:rPr lang="en-GB" sz="2800" dirty="0"/>
              <a:t> </a:t>
            </a:r>
            <a:r>
              <a:rPr lang="en-GB" sz="2800" dirty="0" err="1"/>
              <a:t>metodologiju</a:t>
            </a:r>
            <a:r>
              <a:rPr lang="en-GB" sz="2800" dirty="0"/>
              <a:t> </a:t>
            </a:r>
            <a:r>
              <a:rPr lang="en-GB" sz="2800" dirty="0" err="1"/>
              <a:t>koja</a:t>
            </a:r>
            <a:r>
              <a:rPr lang="en-GB" sz="2800" dirty="0"/>
              <a:t> je </a:t>
            </a:r>
            <a:r>
              <a:rPr lang="en-GB" sz="2800" dirty="0" err="1"/>
              <a:t>međunarodno</a:t>
            </a:r>
            <a:r>
              <a:rPr lang="en-GB" sz="2800" dirty="0"/>
              <a:t> </a:t>
            </a:r>
            <a:r>
              <a:rPr lang="en-GB" sz="2800" dirty="0" err="1"/>
              <a:t>prihvaćena</a:t>
            </a:r>
            <a:r>
              <a:rPr lang="en-GB" sz="2800" dirty="0"/>
              <a:t> </a:t>
            </a:r>
            <a:r>
              <a:rPr lang="en-GB" sz="2800" dirty="0" err="1"/>
              <a:t>i</a:t>
            </a:r>
            <a:r>
              <a:rPr lang="en-GB" sz="2800" dirty="0"/>
              <a:t> </a:t>
            </a:r>
            <a:r>
              <a:rPr lang="en-GB" sz="2800" dirty="0" err="1"/>
              <a:t>koristi</a:t>
            </a:r>
            <a:r>
              <a:rPr lang="en-GB" sz="2800" dirty="0"/>
              <a:t> se </a:t>
            </a:r>
            <a:r>
              <a:rPr lang="en-GB" sz="2800" dirty="0" err="1"/>
              <a:t>kao</a:t>
            </a:r>
            <a:r>
              <a:rPr lang="en-GB" sz="2800" dirty="0"/>
              <a:t> standard u </a:t>
            </a:r>
            <a:r>
              <a:rPr lang="en-GB" sz="2800" dirty="0" err="1"/>
              <a:t>analizama</a:t>
            </a:r>
            <a:r>
              <a:rPr lang="en-GB" sz="2800" dirty="0"/>
              <a:t> </a:t>
            </a:r>
            <a:r>
              <a:rPr lang="en-GB" sz="2800" dirty="0" err="1"/>
              <a:t>investicija</a:t>
            </a:r>
            <a:r>
              <a:rPr lang="en-GB" sz="2800" dirty="0"/>
              <a:t> </a:t>
            </a:r>
            <a:r>
              <a:rPr lang="en-GB" sz="2800" dirty="0" err="1"/>
              <a:t>svih</a:t>
            </a:r>
            <a:r>
              <a:rPr lang="en-GB" sz="2800" dirty="0"/>
              <a:t> </a:t>
            </a:r>
            <a:r>
              <a:rPr lang="en-GB" sz="2800" dirty="0" err="1"/>
              <a:t>veličina</a:t>
            </a:r>
            <a:r>
              <a:rPr lang="en-GB" sz="2800" dirty="0"/>
              <a:t> </a:t>
            </a:r>
            <a:r>
              <a:rPr lang="en-GB" sz="2800" dirty="0" err="1"/>
              <a:t>i</a:t>
            </a:r>
            <a:r>
              <a:rPr lang="en-GB" sz="2800" dirty="0"/>
              <a:t> </a:t>
            </a:r>
            <a:r>
              <a:rPr lang="en-GB" sz="2800" dirty="0" err="1"/>
              <a:t>oblasti</a:t>
            </a:r>
            <a:r>
              <a:rPr lang="en-GB" sz="2800" dirty="0"/>
              <a:t> </a:t>
            </a:r>
            <a:r>
              <a:rPr lang="en-GB" sz="2800" dirty="0" err="1"/>
              <a:t>primjene</a:t>
            </a:r>
            <a:r>
              <a:rPr lang="en-GB" sz="2800" dirty="0"/>
              <a:t>. Ova </a:t>
            </a:r>
            <a:r>
              <a:rPr lang="en-GB" sz="2800" dirty="0" err="1"/>
              <a:t>analiza</a:t>
            </a:r>
            <a:r>
              <a:rPr lang="en-GB" sz="2800" dirty="0"/>
              <a:t> </a:t>
            </a:r>
            <a:r>
              <a:rPr lang="en-GB" sz="2800" dirty="0" err="1"/>
              <a:t>omogućava</a:t>
            </a:r>
            <a:r>
              <a:rPr lang="en-GB" sz="2800" dirty="0"/>
              <a:t> </a:t>
            </a:r>
            <a:r>
              <a:rPr lang="en-GB" sz="2800" dirty="0" err="1"/>
              <a:t>jasno</a:t>
            </a:r>
            <a:r>
              <a:rPr lang="en-GB" sz="2800" dirty="0"/>
              <a:t> </a:t>
            </a:r>
            <a:r>
              <a:rPr lang="en-GB" sz="2800" dirty="0" err="1"/>
              <a:t>prikazivanje</a:t>
            </a:r>
            <a:r>
              <a:rPr lang="en-GB" sz="2800" dirty="0"/>
              <a:t> </a:t>
            </a:r>
            <a:r>
              <a:rPr lang="en-GB" sz="2800" dirty="0" err="1"/>
              <a:t>ekonomskih</a:t>
            </a:r>
            <a:r>
              <a:rPr lang="en-GB" sz="2800" dirty="0"/>
              <a:t> </a:t>
            </a:r>
            <a:r>
              <a:rPr lang="en-GB" sz="2800" dirty="0" err="1"/>
              <a:t>efekata</a:t>
            </a:r>
            <a:r>
              <a:rPr lang="en-GB" sz="2800" dirty="0"/>
              <a:t> </a:t>
            </a:r>
            <a:r>
              <a:rPr lang="en-GB" sz="2800" dirty="0" err="1"/>
              <a:t>projekta</a:t>
            </a:r>
            <a:r>
              <a:rPr lang="en-GB" sz="2800" dirty="0"/>
              <a:t>, </a:t>
            </a:r>
            <a:r>
              <a:rPr lang="en-GB" sz="2800" dirty="0" err="1"/>
              <a:t>uzimajući</a:t>
            </a:r>
            <a:r>
              <a:rPr lang="en-GB" sz="2800" dirty="0"/>
              <a:t> u </a:t>
            </a:r>
            <a:r>
              <a:rPr lang="en-GB" sz="2800" dirty="0" err="1"/>
              <a:t>obzir</a:t>
            </a:r>
            <a:r>
              <a:rPr lang="en-GB" sz="2800" dirty="0"/>
              <a:t> </a:t>
            </a:r>
            <a:r>
              <a:rPr lang="en-GB" sz="2800" dirty="0" err="1">
                <a:solidFill>
                  <a:srgbClr val="FF0000"/>
                </a:solidFill>
              </a:rPr>
              <a:t>sve</a:t>
            </a:r>
            <a:r>
              <a:rPr lang="en-GB" sz="2800" dirty="0">
                <a:solidFill>
                  <a:srgbClr val="FF0000"/>
                </a:solidFill>
              </a:rPr>
              <a:t> </a:t>
            </a:r>
            <a:r>
              <a:rPr lang="en-GB" sz="2800" dirty="0" err="1">
                <a:solidFill>
                  <a:srgbClr val="FF0000"/>
                </a:solidFill>
              </a:rPr>
              <a:t>relevantne</a:t>
            </a:r>
            <a:r>
              <a:rPr lang="en-GB" sz="2800" dirty="0">
                <a:solidFill>
                  <a:srgbClr val="FF0000"/>
                </a:solidFill>
              </a:rPr>
              <a:t> </a:t>
            </a:r>
            <a:r>
              <a:rPr lang="en-GB" sz="2800" dirty="0" err="1">
                <a:solidFill>
                  <a:srgbClr val="FF0000"/>
                </a:solidFill>
              </a:rPr>
              <a:t>troškove</a:t>
            </a:r>
            <a:r>
              <a:rPr lang="en-GB" sz="2800" dirty="0">
                <a:solidFill>
                  <a:srgbClr val="FF0000"/>
                </a:solidFill>
              </a:rPr>
              <a:t> </a:t>
            </a:r>
            <a:r>
              <a:rPr lang="en-GB" sz="2800" dirty="0" err="1">
                <a:solidFill>
                  <a:srgbClr val="FF0000"/>
                </a:solidFill>
              </a:rPr>
              <a:t>i</a:t>
            </a:r>
            <a:r>
              <a:rPr lang="en-GB" sz="2800" dirty="0">
                <a:solidFill>
                  <a:srgbClr val="FF0000"/>
                </a:solidFill>
              </a:rPr>
              <a:t> </a:t>
            </a:r>
            <a:r>
              <a:rPr lang="en-GB" sz="2800" dirty="0" err="1">
                <a:solidFill>
                  <a:srgbClr val="FF0000"/>
                </a:solidFill>
              </a:rPr>
              <a:t>koristi</a:t>
            </a:r>
            <a:r>
              <a:rPr lang="en-GB" sz="2800" dirty="0"/>
              <a:t> </a:t>
            </a:r>
            <a:r>
              <a:rPr lang="en-GB" sz="2800" dirty="0" err="1"/>
              <a:t>koji</a:t>
            </a:r>
            <a:r>
              <a:rPr lang="en-GB" sz="2800" dirty="0"/>
              <a:t> </a:t>
            </a:r>
            <a:r>
              <a:rPr lang="en-GB" sz="2800" dirty="0" err="1"/>
              <a:t>nastaju</a:t>
            </a:r>
            <a:r>
              <a:rPr lang="en-GB" sz="2800" dirty="0"/>
              <a:t> </a:t>
            </a:r>
            <a:r>
              <a:rPr lang="en-GB" sz="2800" dirty="0" err="1"/>
              <a:t>tokom</a:t>
            </a:r>
            <a:r>
              <a:rPr lang="en-GB" sz="2800" dirty="0"/>
              <a:t> </a:t>
            </a:r>
            <a:r>
              <a:rPr lang="en-GB" sz="2800" dirty="0" err="1"/>
              <a:t>njegovog</a:t>
            </a:r>
            <a:r>
              <a:rPr lang="en-GB" sz="2800" dirty="0"/>
              <a:t> </a:t>
            </a:r>
            <a:r>
              <a:rPr lang="en-GB" sz="2800" dirty="0" err="1"/>
              <a:t>implementiranja</a:t>
            </a:r>
            <a:r>
              <a:rPr lang="en-GB" sz="2800" dirty="0"/>
              <a:t> </a:t>
            </a:r>
            <a:r>
              <a:rPr lang="en-GB" sz="2800" dirty="0" err="1"/>
              <a:t>i</a:t>
            </a:r>
            <a:r>
              <a:rPr lang="en-GB" sz="2800" dirty="0"/>
              <a:t> </a:t>
            </a:r>
            <a:r>
              <a:rPr lang="en-GB" sz="2800" dirty="0" err="1"/>
              <a:t>kasnije</a:t>
            </a:r>
            <a:r>
              <a:rPr lang="en-GB" sz="2800" dirty="0"/>
              <a:t> </a:t>
            </a:r>
            <a:r>
              <a:rPr lang="en-GB" sz="2800" dirty="0" err="1"/>
              <a:t>operativnog</a:t>
            </a:r>
            <a:r>
              <a:rPr lang="en-GB" sz="2800" dirty="0"/>
              <a:t> </a:t>
            </a:r>
            <a:r>
              <a:rPr lang="en-GB" sz="2800" dirty="0" err="1"/>
              <a:t>funkcionisanja</a:t>
            </a:r>
            <a:r>
              <a:rPr lang="en-GB" sz="2800" dirty="0"/>
              <a:t>. Cost-Benefit </a:t>
            </a:r>
            <a:r>
              <a:rPr lang="en-GB" sz="2800" dirty="0" err="1"/>
              <a:t>analiza</a:t>
            </a:r>
            <a:r>
              <a:rPr lang="en-GB" sz="2800" dirty="0"/>
              <a:t> </a:t>
            </a:r>
            <a:r>
              <a:rPr lang="en-GB" sz="2800" dirty="0" err="1"/>
              <a:t>pomaže</a:t>
            </a:r>
            <a:r>
              <a:rPr lang="en-GB" sz="2800" dirty="0"/>
              <a:t> </a:t>
            </a:r>
            <a:r>
              <a:rPr lang="en-GB" sz="2800" dirty="0" err="1"/>
              <a:t>tokom</a:t>
            </a:r>
            <a:r>
              <a:rPr lang="en-GB" sz="2800" dirty="0"/>
              <a:t> </a:t>
            </a:r>
            <a:r>
              <a:rPr lang="en-GB" sz="2800" dirty="0" err="1"/>
              <a:t>procjene</a:t>
            </a:r>
            <a:r>
              <a:rPr lang="en-GB" sz="2800" dirty="0"/>
              <a:t> </a:t>
            </a:r>
            <a:r>
              <a:rPr lang="en-GB" sz="2800" dirty="0" err="1"/>
              <a:t>održivosti</a:t>
            </a:r>
            <a:r>
              <a:rPr lang="en-GB" sz="2800" dirty="0"/>
              <a:t> </a:t>
            </a:r>
            <a:r>
              <a:rPr lang="en-GB" sz="2800" dirty="0" err="1"/>
              <a:t>projekta</a:t>
            </a:r>
            <a:r>
              <a:rPr lang="en-GB" sz="2800" dirty="0"/>
              <a:t> u </a:t>
            </a:r>
            <a:r>
              <a:rPr lang="en-GB" sz="2800" dirty="0" err="1"/>
              <a:t>dugoročnom</a:t>
            </a:r>
            <a:r>
              <a:rPr lang="en-GB" sz="2800" dirty="0"/>
              <a:t> </a:t>
            </a:r>
            <a:r>
              <a:rPr lang="en-GB" sz="2800" dirty="0" err="1"/>
              <a:t>periodu</a:t>
            </a:r>
            <a:r>
              <a:rPr lang="en-GB" sz="2800" dirty="0"/>
              <a:t>.</a:t>
            </a:r>
          </a:p>
          <a:p>
            <a:pPr algn="just"/>
            <a:r>
              <a:rPr lang="en-GB" sz="2800" dirty="0"/>
              <a:t>CBA se </a:t>
            </a:r>
            <a:r>
              <a:rPr lang="en-GB" sz="2800" dirty="0" err="1"/>
              <a:t>sprovodi</a:t>
            </a:r>
            <a:r>
              <a:rPr lang="en-GB" sz="2800" dirty="0"/>
              <a:t> </a:t>
            </a:r>
            <a:r>
              <a:rPr lang="en-GB" sz="2800" dirty="0" err="1"/>
              <a:t>tako</a:t>
            </a:r>
            <a:r>
              <a:rPr lang="en-GB" sz="2800" dirty="0"/>
              <a:t> </a:t>
            </a:r>
            <a:r>
              <a:rPr lang="en-GB" sz="2800" dirty="0" err="1"/>
              <a:t>što</a:t>
            </a:r>
            <a:r>
              <a:rPr lang="en-GB" sz="2800" dirty="0"/>
              <a:t> se </a:t>
            </a:r>
            <a:r>
              <a:rPr lang="en-GB" sz="2800" dirty="0" err="1"/>
              <a:t>na</a:t>
            </a:r>
            <a:r>
              <a:rPr lang="en-GB" sz="2800" dirty="0"/>
              <a:t> </a:t>
            </a:r>
            <a:r>
              <a:rPr lang="en-GB" sz="2800" dirty="0" err="1"/>
              <a:t>strani</a:t>
            </a:r>
            <a:r>
              <a:rPr lang="en-GB" sz="2800" dirty="0"/>
              <a:t> </a:t>
            </a:r>
            <a:r>
              <a:rPr lang="en-GB" sz="2800" dirty="0" err="1"/>
              <a:t>troškova</a:t>
            </a:r>
            <a:r>
              <a:rPr lang="en-GB" sz="2800" dirty="0"/>
              <a:t> </a:t>
            </a:r>
            <a:r>
              <a:rPr lang="en-GB" sz="2800" dirty="0" err="1"/>
              <a:t>obračunavaju</a:t>
            </a:r>
            <a:r>
              <a:rPr lang="en-GB" sz="2800" dirty="0"/>
              <a:t> </a:t>
            </a:r>
            <a:r>
              <a:rPr lang="en-GB" sz="2800" dirty="0" err="1"/>
              <a:t>sva</a:t>
            </a:r>
            <a:r>
              <a:rPr lang="en-GB" sz="2800" dirty="0"/>
              <a:t> </a:t>
            </a:r>
            <a:r>
              <a:rPr lang="en-GB" sz="2800" dirty="0" err="1"/>
              <a:t>potrebna</a:t>
            </a:r>
            <a:r>
              <a:rPr lang="en-GB" sz="2800" dirty="0"/>
              <a:t> </a:t>
            </a:r>
            <a:r>
              <a:rPr lang="en-GB" sz="2800" dirty="0" err="1"/>
              <a:t>investiciona</a:t>
            </a:r>
            <a:r>
              <a:rPr lang="en-GB" sz="2800" dirty="0"/>
              <a:t> </a:t>
            </a:r>
            <a:r>
              <a:rPr lang="en-GB" sz="2800" dirty="0" err="1"/>
              <a:t>ulaganja</a:t>
            </a:r>
            <a:r>
              <a:rPr lang="en-GB" sz="2800" dirty="0"/>
              <a:t>, </a:t>
            </a:r>
            <a:r>
              <a:rPr lang="en-GB" sz="2800" dirty="0" err="1"/>
              <a:t>uključujući</a:t>
            </a:r>
            <a:r>
              <a:rPr lang="en-GB" sz="2800" dirty="0"/>
              <a:t> </a:t>
            </a:r>
            <a:r>
              <a:rPr lang="en-GB" sz="2800" dirty="0" err="1"/>
              <a:t>sve</a:t>
            </a:r>
            <a:r>
              <a:rPr lang="en-GB" sz="2800" dirty="0"/>
              <a:t> </a:t>
            </a:r>
            <a:r>
              <a:rPr lang="en-GB" sz="2800" dirty="0" err="1"/>
              <a:t>troškove</a:t>
            </a:r>
            <a:r>
              <a:rPr lang="en-GB" sz="2800" dirty="0"/>
              <a:t> </a:t>
            </a:r>
            <a:r>
              <a:rPr lang="en-GB" sz="2800" dirty="0" err="1"/>
              <a:t>izgradnje</a:t>
            </a:r>
            <a:r>
              <a:rPr lang="en-GB" sz="2800" dirty="0"/>
              <a:t>, </a:t>
            </a:r>
            <a:r>
              <a:rPr lang="en-GB" sz="2800" dirty="0" err="1"/>
              <a:t>instalacije</a:t>
            </a:r>
            <a:r>
              <a:rPr lang="en-GB" sz="2800" dirty="0"/>
              <a:t> </a:t>
            </a:r>
            <a:r>
              <a:rPr lang="en-GB" sz="2800" dirty="0" err="1"/>
              <a:t>i</a:t>
            </a:r>
            <a:r>
              <a:rPr lang="en-GB" sz="2800" dirty="0"/>
              <a:t> </a:t>
            </a:r>
            <a:r>
              <a:rPr lang="en-GB" sz="2800" dirty="0" err="1"/>
              <a:t>operativnog</a:t>
            </a:r>
            <a:r>
              <a:rPr lang="en-GB" sz="2800" dirty="0"/>
              <a:t> </a:t>
            </a:r>
            <a:r>
              <a:rPr lang="en-GB" sz="2800" dirty="0" err="1"/>
              <a:t>poslovanja</a:t>
            </a:r>
            <a:r>
              <a:rPr lang="en-GB" sz="2800" dirty="0"/>
              <a:t>. Na </a:t>
            </a:r>
            <a:r>
              <a:rPr lang="en-GB" sz="2800" dirty="0" err="1"/>
              <a:t>strani</a:t>
            </a:r>
            <a:r>
              <a:rPr lang="en-GB" sz="2800" dirty="0"/>
              <a:t> </a:t>
            </a:r>
            <a:r>
              <a:rPr lang="en-GB" sz="2800" dirty="0" err="1"/>
              <a:t>koristi</a:t>
            </a:r>
            <a:r>
              <a:rPr lang="en-GB" sz="2800" dirty="0"/>
              <a:t> </a:t>
            </a:r>
            <a:r>
              <a:rPr lang="en-GB" sz="2800" dirty="0" err="1"/>
              <a:t>iskazuju</a:t>
            </a:r>
            <a:r>
              <a:rPr lang="en-GB" sz="2800" dirty="0"/>
              <a:t> se </a:t>
            </a:r>
            <a:r>
              <a:rPr lang="en-GB" sz="2800" dirty="0" err="1"/>
              <a:t>svi</a:t>
            </a:r>
            <a:r>
              <a:rPr lang="en-GB" sz="2800" dirty="0"/>
              <a:t> </a:t>
            </a:r>
            <a:r>
              <a:rPr lang="en-GB" sz="2800" dirty="0" err="1"/>
              <a:t>pozitivni</a:t>
            </a:r>
            <a:r>
              <a:rPr lang="en-GB" sz="2800" dirty="0"/>
              <a:t> </a:t>
            </a:r>
            <a:r>
              <a:rPr lang="en-GB" sz="2800" dirty="0" err="1"/>
              <a:t>efekti</a:t>
            </a:r>
            <a:r>
              <a:rPr lang="en-GB" sz="2800" dirty="0"/>
              <a:t> </a:t>
            </a:r>
            <a:r>
              <a:rPr lang="en-GB" sz="2800" dirty="0" err="1"/>
              <a:t>koje</a:t>
            </a:r>
            <a:r>
              <a:rPr lang="en-GB" sz="2800" dirty="0"/>
              <a:t> </a:t>
            </a:r>
            <a:r>
              <a:rPr lang="en-GB" sz="2800" dirty="0" err="1"/>
              <a:t>ulaganje</a:t>
            </a:r>
            <a:r>
              <a:rPr lang="en-GB" sz="2800" dirty="0"/>
              <a:t> </a:t>
            </a:r>
            <a:r>
              <a:rPr lang="en-GB" sz="2800" dirty="0" err="1"/>
              <a:t>donosi</a:t>
            </a:r>
            <a:r>
              <a:rPr lang="en-GB" sz="2800" dirty="0"/>
              <a:t>, </a:t>
            </a:r>
            <a:r>
              <a:rPr lang="en-GB" sz="2800" dirty="0" err="1"/>
              <a:t>kao</a:t>
            </a:r>
            <a:r>
              <a:rPr lang="en-GB" sz="2800" dirty="0"/>
              <a:t> </a:t>
            </a:r>
            <a:r>
              <a:rPr lang="en-GB" sz="2800" dirty="0" err="1"/>
              <a:t>što</a:t>
            </a:r>
            <a:r>
              <a:rPr lang="en-GB" sz="2800" dirty="0"/>
              <a:t> </a:t>
            </a:r>
            <a:r>
              <a:rPr lang="en-GB" sz="2800" dirty="0" err="1"/>
              <a:t>su</a:t>
            </a:r>
            <a:r>
              <a:rPr lang="en-GB" sz="2800" dirty="0"/>
              <a:t> </a:t>
            </a:r>
            <a:r>
              <a:rPr lang="en-GB" sz="2800" dirty="0" err="1"/>
              <a:t>povećanje</a:t>
            </a:r>
            <a:r>
              <a:rPr lang="en-GB" sz="2800" dirty="0"/>
              <a:t> </a:t>
            </a:r>
            <a:r>
              <a:rPr lang="en-GB" sz="2800" dirty="0" err="1"/>
              <a:t>energetske</a:t>
            </a:r>
            <a:r>
              <a:rPr lang="en-GB" sz="2800" dirty="0"/>
              <a:t> </a:t>
            </a:r>
            <a:r>
              <a:rPr lang="en-GB" sz="2800" dirty="0" err="1"/>
              <a:t>efikasnosti</a:t>
            </a:r>
            <a:r>
              <a:rPr lang="en-GB" sz="2800" dirty="0"/>
              <a:t>, </a:t>
            </a:r>
            <a:r>
              <a:rPr lang="en-GB" sz="2800" dirty="0" err="1"/>
              <a:t>smanjenje</a:t>
            </a:r>
            <a:r>
              <a:rPr lang="en-GB" sz="2800" dirty="0"/>
              <a:t> </a:t>
            </a:r>
            <a:r>
              <a:rPr lang="en-GB" sz="2800" dirty="0" err="1"/>
              <a:t>troškova</a:t>
            </a:r>
            <a:r>
              <a:rPr lang="en-GB" sz="2800" dirty="0"/>
              <a:t> </a:t>
            </a:r>
            <a:r>
              <a:rPr lang="en-GB" sz="2800" dirty="0" err="1"/>
              <a:t>održavanja</a:t>
            </a:r>
            <a:r>
              <a:rPr lang="en-GB" sz="2800" dirty="0"/>
              <a:t>, </a:t>
            </a:r>
            <a:r>
              <a:rPr lang="en-GB" sz="2800" dirty="0" err="1"/>
              <a:t>ekološke</a:t>
            </a:r>
            <a:r>
              <a:rPr lang="en-GB" sz="2800" dirty="0"/>
              <a:t> </a:t>
            </a:r>
            <a:r>
              <a:rPr lang="en-GB" sz="2800" dirty="0" err="1"/>
              <a:t>koristi</a:t>
            </a:r>
            <a:r>
              <a:rPr lang="en-GB" sz="2800" dirty="0"/>
              <a:t> (</a:t>
            </a:r>
            <a:r>
              <a:rPr lang="en-GB" sz="2800" dirty="0" err="1"/>
              <a:t>smanjenje</a:t>
            </a:r>
            <a:r>
              <a:rPr lang="en-GB" sz="2800" dirty="0"/>
              <a:t> </a:t>
            </a:r>
            <a:r>
              <a:rPr lang="en-GB" sz="2800" dirty="0" err="1"/>
              <a:t>emisije</a:t>
            </a:r>
            <a:r>
              <a:rPr lang="en-GB" sz="2800" dirty="0"/>
              <a:t> CO2 </a:t>
            </a:r>
            <a:r>
              <a:rPr lang="en-GB" sz="2800" dirty="0" err="1"/>
              <a:t>i</a:t>
            </a:r>
            <a:r>
              <a:rPr lang="en-GB" sz="2800" dirty="0"/>
              <a:t> </a:t>
            </a:r>
            <a:r>
              <a:rPr lang="en-GB" sz="2800" dirty="0" err="1"/>
              <a:t>drugih</a:t>
            </a:r>
            <a:r>
              <a:rPr lang="en-GB" sz="2800" dirty="0"/>
              <a:t> </a:t>
            </a:r>
            <a:r>
              <a:rPr lang="en-GB" sz="2800" dirty="0" err="1"/>
              <a:t>štetnih</a:t>
            </a:r>
            <a:r>
              <a:rPr lang="en-GB" sz="2800" dirty="0"/>
              <a:t> </a:t>
            </a:r>
            <a:r>
              <a:rPr lang="en-GB" sz="2800" dirty="0" err="1"/>
              <a:t>gasova</a:t>
            </a:r>
            <a:r>
              <a:rPr lang="en-GB" sz="2800" dirty="0"/>
              <a:t>), </a:t>
            </a:r>
            <a:r>
              <a:rPr lang="en-GB" sz="2800" dirty="0" err="1"/>
              <a:t>kao</a:t>
            </a:r>
            <a:r>
              <a:rPr lang="en-GB" sz="2800" dirty="0"/>
              <a:t> </a:t>
            </a:r>
            <a:r>
              <a:rPr lang="en-GB" sz="2800" dirty="0" err="1"/>
              <a:t>i</a:t>
            </a:r>
            <a:r>
              <a:rPr lang="en-GB" sz="2800" dirty="0"/>
              <a:t> </a:t>
            </a:r>
            <a:r>
              <a:rPr lang="en-GB" sz="2800" dirty="0" err="1"/>
              <a:t>društveno-ekonomske</a:t>
            </a:r>
            <a:r>
              <a:rPr lang="en-GB" sz="2800" dirty="0"/>
              <a:t> </a:t>
            </a:r>
            <a:r>
              <a:rPr lang="en-GB" sz="2800" dirty="0" err="1"/>
              <a:t>koristi</a:t>
            </a:r>
            <a:r>
              <a:rPr lang="en-GB" sz="2800" dirty="0"/>
              <a:t> </a:t>
            </a:r>
            <a:r>
              <a:rPr lang="en-GB" sz="2800" dirty="0" err="1"/>
              <a:t>poput</a:t>
            </a:r>
            <a:r>
              <a:rPr lang="en-GB" sz="2800" dirty="0"/>
              <a:t> </a:t>
            </a:r>
            <a:r>
              <a:rPr lang="en-GB" sz="2800" dirty="0" err="1"/>
              <a:t>povećanja</a:t>
            </a:r>
            <a:r>
              <a:rPr lang="en-GB" sz="2800" dirty="0"/>
              <a:t> </a:t>
            </a:r>
            <a:r>
              <a:rPr lang="en-GB" sz="2800" dirty="0" err="1"/>
              <a:t>broja</a:t>
            </a:r>
            <a:r>
              <a:rPr lang="en-GB" sz="2800" dirty="0"/>
              <a:t> </a:t>
            </a:r>
            <a:r>
              <a:rPr lang="en-GB" sz="2800" dirty="0" err="1"/>
              <a:t>radnih</a:t>
            </a:r>
            <a:r>
              <a:rPr lang="en-GB" sz="2800" dirty="0"/>
              <a:t> </a:t>
            </a:r>
            <a:r>
              <a:rPr lang="en-GB" sz="2800" dirty="0" err="1"/>
              <a:t>mjesta</a:t>
            </a:r>
            <a:r>
              <a:rPr lang="en-GB" sz="2800" dirty="0"/>
              <a:t>, </a:t>
            </a:r>
            <a:r>
              <a:rPr lang="en-GB" sz="2800" dirty="0" err="1"/>
              <a:t>jačanja</a:t>
            </a:r>
            <a:r>
              <a:rPr lang="en-GB" sz="2800" dirty="0"/>
              <a:t> </a:t>
            </a:r>
            <a:r>
              <a:rPr lang="en-GB" sz="2800" dirty="0" err="1"/>
              <a:t>lokalne</a:t>
            </a:r>
            <a:r>
              <a:rPr lang="en-GB" sz="2800" dirty="0"/>
              <a:t> </a:t>
            </a:r>
            <a:r>
              <a:rPr lang="en-GB" sz="2800" dirty="0" err="1"/>
              <a:t>industrije</a:t>
            </a:r>
            <a:r>
              <a:rPr lang="en-GB" sz="2800" dirty="0"/>
              <a:t>, </a:t>
            </a:r>
            <a:r>
              <a:rPr lang="en-GB" sz="2800" dirty="0" err="1"/>
              <a:t>itd</a:t>
            </a:r>
            <a:r>
              <a:rPr lang="en-GB" sz="2800" dirty="0"/>
              <a:t>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5406559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4967" y="265471"/>
            <a:ext cx="11164529" cy="5656006"/>
          </a:xfrm>
        </p:spPr>
        <p:txBody>
          <a:bodyPr/>
          <a:lstStyle/>
          <a:p>
            <a:pPr lvl="1">
              <a:buFont typeface="Wingdings" panose="05000000000000000000" pitchFamily="2" charset="2"/>
              <a:buChar char="v"/>
            </a:pPr>
            <a:r>
              <a:rPr lang="sr-Latn-RS" b="1" dirty="0"/>
              <a:t> </a:t>
            </a:r>
            <a:r>
              <a:rPr lang="en-US" sz="2000" b="1" dirty="0" err="1">
                <a:solidFill>
                  <a:srgbClr val="FF0000"/>
                </a:solidFill>
              </a:rPr>
              <a:t>Efekti</a:t>
            </a:r>
            <a:r>
              <a:rPr lang="en-US" sz="2000" b="1" dirty="0">
                <a:solidFill>
                  <a:srgbClr val="FF0000"/>
                </a:solidFill>
              </a:rPr>
              <a:t> </a:t>
            </a:r>
            <a:r>
              <a:rPr lang="en-US" sz="2000" b="1" dirty="0" err="1">
                <a:solidFill>
                  <a:srgbClr val="FF0000"/>
                </a:solidFill>
              </a:rPr>
              <a:t>na</a:t>
            </a:r>
            <a:r>
              <a:rPr lang="en-US" sz="2000" b="1" dirty="0">
                <a:solidFill>
                  <a:srgbClr val="FF0000"/>
                </a:solidFill>
              </a:rPr>
              <a:t> </a:t>
            </a:r>
            <a:r>
              <a:rPr lang="en-US" sz="2000" b="1" dirty="0" err="1">
                <a:solidFill>
                  <a:srgbClr val="FF0000"/>
                </a:solidFill>
              </a:rPr>
              <a:t>tehnološki</a:t>
            </a:r>
            <a:r>
              <a:rPr lang="en-US" sz="2000" b="1" dirty="0">
                <a:solidFill>
                  <a:srgbClr val="FF0000"/>
                </a:solidFill>
              </a:rPr>
              <a:t> </a:t>
            </a:r>
            <a:r>
              <a:rPr lang="en-US" sz="2000" b="1" dirty="0" err="1">
                <a:solidFill>
                  <a:srgbClr val="FF0000"/>
                </a:solidFill>
              </a:rPr>
              <a:t>razvoj</a:t>
            </a:r>
            <a:endParaRPr lang="sr-Latn-RS" sz="2000" dirty="0">
              <a:solidFill>
                <a:srgbClr val="FF0000"/>
              </a:solidFill>
            </a:endParaRPr>
          </a:p>
          <a:p>
            <a:r>
              <a:rPr lang="en-US" dirty="0" err="1"/>
              <a:t>Zahvaljujući</a:t>
            </a:r>
            <a:r>
              <a:rPr lang="en-US" dirty="0"/>
              <a:t> </a:t>
            </a:r>
            <a:r>
              <a:rPr lang="en-US" dirty="0" err="1"/>
              <a:t>fleksibilnosti</a:t>
            </a:r>
            <a:r>
              <a:rPr lang="en-US" dirty="0"/>
              <a:t> u </a:t>
            </a:r>
            <a:r>
              <a:rPr lang="en-US" dirty="0" err="1"/>
              <a:t>dizajnu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specifičnim</a:t>
            </a:r>
            <a:r>
              <a:rPr lang="en-US" dirty="0"/>
              <a:t> </a:t>
            </a:r>
            <a:r>
              <a:rPr lang="en-US" dirty="0" err="1"/>
              <a:t>svojstvima</a:t>
            </a:r>
            <a:r>
              <a:rPr lang="en-US" dirty="0"/>
              <a:t> </a:t>
            </a:r>
            <a:r>
              <a:rPr lang="en-US" dirty="0" err="1"/>
              <a:t>aluminijuma</a:t>
            </a:r>
            <a:r>
              <a:rPr lang="en-US" dirty="0"/>
              <a:t>, </a:t>
            </a:r>
            <a:r>
              <a:rPr lang="en-US" dirty="0" err="1"/>
              <a:t>stubovi</a:t>
            </a:r>
            <a:r>
              <a:rPr lang="en-US" dirty="0"/>
              <a:t> se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prilagoditi</a:t>
            </a:r>
            <a:r>
              <a:rPr lang="en-US" dirty="0"/>
              <a:t> </a:t>
            </a:r>
            <a:r>
              <a:rPr lang="en-US" dirty="0" err="1"/>
              <a:t>različitim</a:t>
            </a:r>
            <a:r>
              <a:rPr lang="en-US" dirty="0"/>
              <a:t> </a:t>
            </a:r>
            <a:r>
              <a:rPr lang="en-US" dirty="0" err="1"/>
              <a:t>zaht</a:t>
            </a:r>
            <a:r>
              <a:rPr lang="sr-Latn-RS" dirty="0"/>
              <a:t>j</a:t>
            </a:r>
            <a:r>
              <a:rPr lang="en-US" dirty="0" err="1"/>
              <a:t>evima</a:t>
            </a:r>
            <a:r>
              <a:rPr lang="en-US" dirty="0"/>
              <a:t> </a:t>
            </a:r>
            <a:r>
              <a:rPr lang="en-US" dirty="0" err="1"/>
              <a:t>terena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klimatskim</a:t>
            </a:r>
            <a:r>
              <a:rPr lang="en-US" dirty="0"/>
              <a:t> </a:t>
            </a:r>
            <a:r>
              <a:rPr lang="en-US" dirty="0" err="1"/>
              <a:t>uslovima</a:t>
            </a:r>
            <a:r>
              <a:rPr lang="en-US" dirty="0"/>
              <a:t>, </a:t>
            </a:r>
            <a:r>
              <a:rPr lang="en-US" dirty="0" err="1"/>
              <a:t>što</a:t>
            </a:r>
            <a:r>
              <a:rPr lang="en-US" dirty="0"/>
              <a:t> </a:t>
            </a:r>
            <a:r>
              <a:rPr lang="en-US" dirty="0" err="1"/>
              <a:t>ih</a:t>
            </a:r>
            <a:r>
              <a:rPr lang="en-US" dirty="0"/>
              <a:t> </a:t>
            </a:r>
            <a:r>
              <a:rPr lang="en-US" dirty="0" err="1"/>
              <a:t>čini</a:t>
            </a:r>
            <a:r>
              <a:rPr lang="en-US" dirty="0"/>
              <a:t> </a:t>
            </a:r>
            <a:r>
              <a:rPr lang="en-US" dirty="0" err="1"/>
              <a:t>više</a:t>
            </a:r>
            <a:r>
              <a:rPr lang="sr-Latn-RS" dirty="0"/>
              <a:t> </a:t>
            </a:r>
            <a:r>
              <a:rPr lang="en-US" dirty="0" err="1"/>
              <a:t>praktičnim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funkcionalnim</a:t>
            </a:r>
            <a:r>
              <a:rPr lang="en-US" dirty="0"/>
              <a:t>.</a:t>
            </a:r>
            <a:endParaRPr lang="sr-Latn-RS" dirty="0"/>
          </a:p>
          <a:p>
            <a:r>
              <a:rPr lang="en-US" dirty="0" err="1"/>
              <a:t>Aluminijumski</a:t>
            </a:r>
            <a:r>
              <a:rPr lang="en-US" dirty="0"/>
              <a:t> </a:t>
            </a:r>
            <a:r>
              <a:rPr lang="en-US" dirty="0" err="1"/>
              <a:t>stubovi</a:t>
            </a:r>
            <a:r>
              <a:rPr lang="en-US" dirty="0"/>
              <a:t> </a:t>
            </a:r>
            <a:r>
              <a:rPr lang="en-US" dirty="0" err="1"/>
              <a:t>imaju</a:t>
            </a:r>
            <a:r>
              <a:rPr lang="en-US" dirty="0"/>
              <a:t> </a:t>
            </a:r>
            <a:r>
              <a:rPr lang="en-US" dirty="0" err="1"/>
              <a:t>moderan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estetski</a:t>
            </a:r>
            <a:r>
              <a:rPr lang="en-US" dirty="0"/>
              <a:t> </a:t>
            </a:r>
            <a:r>
              <a:rPr lang="en-US" dirty="0" err="1"/>
              <a:t>privlačan</a:t>
            </a:r>
            <a:r>
              <a:rPr lang="en-US" dirty="0"/>
              <a:t> </a:t>
            </a:r>
            <a:r>
              <a:rPr lang="en-US" dirty="0" err="1"/>
              <a:t>dizajn</a:t>
            </a:r>
            <a:r>
              <a:rPr lang="en-US" dirty="0"/>
              <a:t>, </a:t>
            </a:r>
            <a:r>
              <a:rPr lang="en-US" dirty="0" err="1"/>
              <a:t>što</a:t>
            </a:r>
            <a:r>
              <a:rPr lang="en-US" dirty="0"/>
              <a:t> </a:t>
            </a:r>
            <a:r>
              <a:rPr lang="en-US" dirty="0" err="1"/>
              <a:t>ih</a:t>
            </a:r>
            <a:r>
              <a:rPr lang="en-US" dirty="0"/>
              <a:t> </a:t>
            </a:r>
            <a:r>
              <a:rPr lang="en-US" dirty="0" err="1"/>
              <a:t>čini</a:t>
            </a:r>
            <a:r>
              <a:rPr lang="en-US" dirty="0"/>
              <a:t> </a:t>
            </a:r>
            <a:r>
              <a:rPr lang="en-US" dirty="0" err="1"/>
              <a:t>pogodnim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postavljanje</a:t>
            </a:r>
            <a:r>
              <a:rPr lang="en-US" dirty="0"/>
              <a:t> u </a:t>
            </a:r>
            <a:r>
              <a:rPr lang="en-US" dirty="0" err="1"/>
              <a:t>urbanim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ruralnim</a:t>
            </a:r>
            <a:r>
              <a:rPr lang="en-US" dirty="0"/>
              <a:t> </a:t>
            </a:r>
            <a:r>
              <a:rPr lang="en-US" dirty="0" err="1"/>
              <a:t>sredinama</a:t>
            </a:r>
            <a:r>
              <a:rPr lang="en-US" dirty="0"/>
              <a:t> bez </a:t>
            </a:r>
            <a:r>
              <a:rPr lang="en-US" dirty="0" err="1"/>
              <a:t>narušavanja</a:t>
            </a:r>
            <a:r>
              <a:rPr lang="en-US" dirty="0"/>
              <a:t> </a:t>
            </a:r>
            <a:r>
              <a:rPr lang="en-US" dirty="0" err="1"/>
              <a:t>pejzaža</a:t>
            </a:r>
            <a:r>
              <a:rPr lang="en-US" dirty="0"/>
              <a:t>. </a:t>
            </a:r>
            <a:r>
              <a:rPr lang="en-US" dirty="0" err="1"/>
              <a:t>Ovo</a:t>
            </a:r>
            <a:r>
              <a:rPr lang="en-US" dirty="0"/>
              <a:t> </a:t>
            </a:r>
            <a:r>
              <a:rPr lang="en-US" dirty="0" err="1"/>
              <a:t>posebno</a:t>
            </a:r>
            <a:r>
              <a:rPr lang="en-US" dirty="0"/>
              <a:t> </a:t>
            </a:r>
            <a:r>
              <a:rPr lang="en-US" dirty="0" err="1"/>
              <a:t>dolazi</a:t>
            </a:r>
            <a:r>
              <a:rPr lang="en-US" dirty="0"/>
              <a:t> do </a:t>
            </a:r>
            <a:r>
              <a:rPr lang="en-US" dirty="0" err="1"/>
              <a:t>izražaja</a:t>
            </a:r>
            <a:r>
              <a:rPr lang="en-US" dirty="0"/>
              <a:t> u </a:t>
            </a:r>
            <a:r>
              <a:rPr lang="en-US" dirty="0" err="1"/>
              <a:t>turističkim</a:t>
            </a:r>
            <a:r>
              <a:rPr lang="en-US" dirty="0"/>
              <a:t> </a:t>
            </a:r>
            <a:r>
              <a:rPr lang="en-US" dirty="0" err="1"/>
              <a:t>regijama</a:t>
            </a:r>
            <a:r>
              <a:rPr lang="en-US" dirty="0"/>
              <a:t>, </a:t>
            </a:r>
            <a:r>
              <a:rPr lang="en-US" dirty="0" err="1"/>
              <a:t>gde</a:t>
            </a:r>
            <a:r>
              <a:rPr lang="en-US" dirty="0"/>
              <a:t> </a:t>
            </a:r>
            <a:r>
              <a:rPr lang="en-US" dirty="0" err="1"/>
              <a:t>vizuelni</a:t>
            </a:r>
            <a:r>
              <a:rPr lang="en-US" dirty="0"/>
              <a:t> </a:t>
            </a:r>
            <a:r>
              <a:rPr lang="en-US" dirty="0" err="1"/>
              <a:t>uticaj</a:t>
            </a:r>
            <a:r>
              <a:rPr lang="en-US" dirty="0"/>
              <a:t> </a:t>
            </a:r>
            <a:r>
              <a:rPr lang="en-US" dirty="0" err="1"/>
              <a:t>infrastrukturnih</a:t>
            </a:r>
            <a:r>
              <a:rPr lang="en-US" dirty="0"/>
              <a:t> </a:t>
            </a:r>
            <a:r>
              <a:rPr lang="en-US" dirty="0" err="1"/>
              <a:t>objekata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/>
              <a:t>značajan</a:t>
            </a:r>
            <a:r>
              <a:rPr lang="en-US" dirty="0"/>
              <a:t> </a:t>
            </a:r>
            <a:r>
              <a:rPr lang="en-US" dirty="0" err="1"/>
              <a:t>faktor</a:t>
            </a:r>
            <a:r>
              <a:rPr lang="en-US" dirty="0"/>
              <a:t>.</a:t>
            </a:r>
            <a:endParaRPr lang="sr-Latn-RS" dirty="0"/>
          </a:p>
          <a:p>
            <a:r>
              <a:rPr lang="en-US" dirty="0" err="1"/>
              <a:t>Razvoj</a:t>
            </a:r>
            <a:r>
              <a:rPr lang="en-US" dirty="0"/>
              <a:t> </a:t>
            </a:r>
            <a:r>
              <a:rPr lang="en-US" dirty="0" err="1"/>
              <a:t>novih</a:t>
            </a:r>
            <a:r>
              <a:rPr lang="en-US" dirty="0"/>
              <a:t> </a:t>
            </a:r>
            <a:r>
              <a:rPr lang="en-US" dirty="0" err="1"/>
              <a:t>tehnologija</a:t>
            </a:r>
            <a:r>
              <a:rPr lang="en-US" dirty="0"/>
              <a:t> </a:t>
            </a:r>
            <a:r>
              <a:rPr lang="en-US" dirty="0" err="1"/>
              <a:t>obično</a:t>
            </a:r>
            <a:r>
              <a:rPr lang="en-US" dirty="0"/>
              <a:t> </a:t>
            </a:r>
            <a:r>
              <a:rPr lang="en-US" dirty="0" err="1"/>
              <a:t>uključuje</a:t>
            </a:r>
            <a:r>
              <a:rPr lang="en-US" dirty="0"/>
              <a:t> </a:t>
            </a:r>
            <a:r>
              <a:rPr lang="en-US" dirty="0" err="1"/>
              <a:t>saradnju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univerzitetima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istraživačkim</a:t>
            </a:r>
            <a:r>
              <a:rPr lang="en-US" dirty="0"/>
              <a:t> </a:t>
            </a:r>
            <a:r>
              <a:rPr lang="en-US" dirty="0" err="1"/>
              <a:t>institutima</a:t>
            </a:r>
            <a:r>
              <a:rPr lang="en-US" dirty="0"/>
              <a:t>, </a:t>
            </a:r>
            <a:r>
              <a:rPr lang="en-US" dirty="0" err="1"/>
              <a:t>što</a:t>
            </a:r>
            <a:r>
              <a:rPr lang="en-US" dirty="0"/>
              <a:t> </a:t>
            </a:r>
            <a:r>
              <a:rPr lang="en-US" dirty="0" err="1"/>
              <a:t>podstiče</a:t>
            </a:r>
            <a:r>
              <a:rPr lang="en-US" dirty="0"/>
              <a:t> transfer </a:t>
            </a:r>
            <a:r>
              <a:rPr lang="en-US" dirty="0" err="1"/>
              <a:t>znanja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zajedničke</a:t>
            </a:r>
            <a:r>
              <a:rPr lang="en-US" dirty="0"/>
              <a:t> </a:t>
            </a:r>
            <a:r>
              <a:rPr lang="en-US" dirty="0" err="1"/>
              <a:t>projekte</a:t>
            </a:r>
            <a:r>
              <a:rPr lang="en-US" dirty="0"/>
              <a:t>. Ovo </a:t>
            </a:r>
            <a:r>
              <a:rPr lang="en-US" dirty="0" err="1"/>
              <a:t>jača</a:t>
            </a:r>
            <a:r>
              <a:rPr lang="en-US" dirty="0"/>
              <a:t> </a:t>
            </a:r>
            <a:r>
              <a:rPr lang="en-US" dirty="0" err="1"/>
              <a:t>veze</a:t>
            </a:r>
            <a:r>
              <a:rPr lang="en-US" dirty="0"/>
              <a:t> </a:t>
            </a:r>
            <a:r>
              <a:rPr lang="en-US" dirty="0" err="1"/>
              <a:t>između</a:t>
            </a:r>
            <a:r>
              <a:rPr lang="en-US" dirty="0"/>
              <a:t> </a:t>
            </a:r>
            <a:r>
              <a:rPr lang="en-US" dirty="0" err="1"/>
              <a:t>privrede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nauke</a:t>
            </a:r>
            <a:r>
              <a:rPr lang="en-US" dirty="0"/>
              <a:t>, </a:t>
            </a:r>
            <a:r>
              <a:rPr lang="en-US" dirty="0" err="1"/>
              <a:t>unapređujući</a:t>
            </a:r>
            <a:r>
              <a:rPr lang="en-US" dirty="0"/>
              <a:t> </a:t>
            </a:r>
            <a:r>
              <a:rPr lang="en-US" dirty="0" err="1"/>
              <a:t>ukupni</a:t>
            </a:r>
            <a:r>
              <a:rPr lang="en-US" dirty="0"/>
              <a:t> </a:t>
            </a:r>
            <a:r>
              <a:rPr lang="en-US" dirty="0" err="1"/>
              <a:t>inovacioni</a:t>
            </a:r>
            <a:r>
              <a:rPr lang="en-US" dirty="0"/>
              <a:t> </a:t>
            </a:r>
            <a:r>
              <a:rPr lang="en-US" dirty="0" err="1"/>
              <a:t>potencijal</a:t>
            </a:r>
            <a:r>
              <a:rPr lang="en-US" dirty="0"/>
              <a:t> </a:t>
            </a:r>
            <a:r>
              <a:rPr lang="en-US" dirty="0" err="1"/>
              <a:t>zemlje</a:t>
            </a:r>
            <a:r>
              <a:rPr lang="en-US" dirty="0"/>
              <a:t>.</a:t>
            </a:r>
            <a:endParaRPr lang="sr-Latn-ME" dirty="0"/>
          </a:p>
          <a:p>
            <a:endParaRPr lang="sr-Latn-ME" dirty="0"/>
          </a:p>
          <a:p>
            <a:endParaRPr lang="sr-Latn-ME" dirty="0"/>
          </a:p>
          <a:p>
            <a:endParaRPr lang="sr-Latn-ME" dirty="0"/>
          </a:p>
          <a:p>
            <a:pPr marL="0" indent="0">
              <a:buNone/>
            </a:pPr>
            <a:endParaRPr lang="sr-Latn-RS" dirty="0"/>
          </a:p>
          <a:p>
            <a:endParaRPr lang="sr-Latn-RS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CCB0EA8A-5AD9-FBBF-55C3-E7DA8FCBCF5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75629" y="4503912"/>
            <a:ext cx="2451462" cy="12072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993966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68B6DAAC-5788-55DA-9170-55B7B7A0C4F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78093" y="4162096"/>
            <a:ext cx="2451462" cy="12072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73017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235974"/>
            <a:ext cx="10058400" cy="5633120"/>
          </a:xfrm>
        </p:spPr>
        <p:txBody>
          <a:bodyPr>
            <a:normAutofit/>
          </a:bodyPr>
          <a:lstStyle/>
          <a:p>
            <a:endParaRPr lang="sr-Latn-ME" sz="2600" dirty="0"/>
          </a:p>
          <a:p>
            <a:pPr algn="just"/>
            <a:r>
              <a:rPr lang="en-US" sz="2600" dirty="0"/>
              <a:t>Cost-Benefit </a:t>
            </a:r>
            <a:r>
              <a:rPr lang="en-US" sz="2600" dirty="0" err="1"/>
              <a:t>analiza</a:t>
            </a:r>
            <a:r>
              <a:rPr lang="en-US" sz="2600" dirty="0"/>
              <a:t> </a:t>
            </a:r>
            <a:r>
              <a:rPr lang="en-US" sz="2600" dirty="0" err="1"/>
              <a:t>ima</a:t>
            </a:r>
            <a:r>
              <a:rPr lang="en-US" sz="2600" dirty="0"/>
              <a:t> </a:t>
            </a:r>
            <a:r>
              <a:rPr lang="en-US" sz="2600" b="1" dirty="0" err="1"/>
              <a:t>dvostruki</a:t>
            </a:r>
            <a:r>
              <a:rPr lang="en-US" sz="2600" b="1" dirty="0"/>
              <a:t> </a:t>
            </a:r>
            <a:r>
              <a:rPr lang="en-US" sz="2600" b="1" dirty="0" err="1"/>
              <a:t>cilj</a:t>
            </a:r>
            <a:r>
              <a:rPr lang="en-US" sz="2600" b="1" dirty="0"/>
              <a:t>:</a:t>
            </a:r>
            <a:endParaRPr lang="en-GB" sz="2600" dirty="0"/>
          </a:p>
          <a:p>
            <a:pPr lvl="0" algn="just"/>
            <a:r>
              <a:rPr lang="en-US" sz="2600" dirty="0" err="1">
                <a:solidFill>
                  <a:srgbClr val="FF0000"/>
                </a:solidFill>
              </a:rPr>
              <a:t>Prvo</a:t>
            </a:r>
            <a:r>
              <a:rPr lang="en-US" sz="2600" dirty="0">
                <a:solidFill>
                  <a:srgbClr val="FF0000"/>
                </a:solidFill>
              </a:rPr>
              <a:t>,</a:t>
            </a:r>
            <a:r>
              <a:rPr lang="en-US" sz="2600" dirty="0"/>
              <a:t> </a:t>
            </a:r>
            <a:r>
              <a:rPr lang="en-US" sz="2600" dirty="0" err="1"/>
              <a:t>utvrđivanje</a:t>
            </a:r>
            <a:r>
              <a:rPr lang="en-US" sz="2600" dirty="0"/>
              <a:t> </a:t>
            </a:r>
            <a:r>
              <a:rPr lang="en-US" sz="2600" dirty="0" err="1"/>
              <a:t>finansijske</a:t>
            </a:r>
            <a:r>
              <a:rPr lang="en-US" sz="2600" dirty="0"/>
              <a:t> </a:t>
            </a:r>
            <a:r>
              <a:rPr lang="en-US" sz="2600" dirty="0" err="1"/>
              <a:t>izvodljivosti</a:t>
            </a:r>
            <a:r>
              <a:rPr lang="en-US" sz="2600" dirty="0"/>
              <a:t> – </a:t>
            </a:r>
            <a:r>
              <a:rPr lang="en-US" sz="2600" dirty="0" err="1"/>
              <a:t>Procjena</a:t>
            </a:r>
            <a:r>
              <a:rPr lang="en-US" sz="2600" dirty="0"/>
              <a:t> </a:t>
            </a:r>
            <a:r>
              <a:rPr lang="en-US" sz="2600" dirty="0" err="1"/>
              <a:t>isplativosti</a:t>
            </a:r>
            <a:r>
              <a:rPr lang="en-US" sz="2600" dirty="0"/>
              <a:t> </a:t>
            </a:r>
            <a:r>
              <a:rPr lang="en-US" sz="2600" dirty="0" err="1"/>
              <a:t>projekta</a:t>
            </a:r>
            <a:r>
              <a:rPr lang="en-US" sz="2600" dirty="0"/>
              <a:t> </a:t>
            </a:r>
            <a:r>
              <a:rPr lang="en-US" sz="2600" dirty="0" err="1"/>
              <a:t>sa</a:t>
            </a:r>
            <a:r>
              <a:rPr lang="en-US" sz="2600" dirty="0"/>
              <a:t> </a:t>
            </a:r>
            <a:r>
              <a:rPr lang="en-US" sz="2600" dirty="0" err="1"/>
              <a:t>stanovišta</a:t>
            </a:r>
            <a:r>
              <a:rPr lang="en-US" sz="2600" dirty="0"/>
              <a:t> </a:t>
            </a:r>
            <a:r>
              <a:rPr lang="en-US" sz="2600" dirty="0" err="1"/>
              <a:t>investitora</a:t>
            </a:r>
            <a:r>
              <a:rPr lang="en-US" sz="2600" dirty="0"/>
              <a:t>, </a:t>
            </a:r>
            <a:r>
              <a:rPr lang="en-US" sz="2600" dirty="0" err="1"/>
              <a:t>analizirajući</a:t>
            </a:r>
            <a:r>
              <a:rPr lang="en-US" sz="2600" dirty="0"/>
              <a:t> </a:t>
            </a:r>
            <a:r>
              <a:rPr lang="en-US" sz="2600" dirty="0" err="1"/>
              <a:t>tokove</a:t>
            </a:r>
            <a:r>
              <a:rPr lang="en-US" sz="2600" dirty="0"/>
              <a:t> </a:t>
            </a:r>
            <a:r>
              <a:rPr lang="en-US" sz="2600" dirty="0" err="1"/>
              <a:t>novca</a:t>
            </a:r>
            <a:r>
              <a:rPr lang="en-US" sz="2600" dirty="0"/>
              <a:t> </a:t>
            </a:r>
            <a:r>
              <a:rPr lang="en-US" sz="2600" dirty="0" err="1"/>
              <a:t>i</a:t>
            </a:r>
            <a:r>
              <a:rPr lang="en-US" sz="2600" dirty="0"/>
              <a:t> </a:t>
            </a:r>
            <a:r>
              <a:rPr lang="en-US" sz="2600" dirty="0" err="1"/>
              <a:t>profitabilnost</a:t>
            </a:r>
            <a:r>
              <a:rPr lang="en-US" sz="2600" dirty="0"/>
              <a:t>. Ova </a:t>
            </a:r>
            <a:r>
              <a:rPr lang="en-US" sz="2600" dirty="0" err="1"/>
              <a:t>analiza</a:t>
            </a:r>
            <a:r>
              <a:rPr lang="en-US" sz="2600" dirty="0"/>
              <a:t> </a:t>
            </a:r>
            <a:r>
              <a:rPr lang="en-US" sz="2600" dirty="0" err="1"/>
              <a:t>omogućava</a:t>
            </a:r>
            <a:r>
              <a:rPr lang="en-US" sz="2600" dirty="0"/>
              <a:t> </a:t>
            </a:r>
            <a:r>
              <a:rPr lang="en-US" sz="2600" dirty="0" err="1"/>
              <a:t>utvrđivanje</a:t>
            </a:r>
            <a:r>
              <a:rPr lang="en-US" sz="2600" dirty="0"/>
              <a:t> da li </a:t>
            </a:r>
            <a:r>
              <a:rPr lang="en-US" sz="2600" dirty="0" err="1"/>
              <a:t>su</a:t>
            </a:r>
            <a:r>
              <a:rPr lang="en-US" sz="2600" dirty="0"/>
              <a:t> </a:t>
            </a:r>
            <a:r>
              <a:rPr lang="en-US" sz="2600" dirty="0" err="1"/>
              <a:t>finansijski</a:t>
            </a:r>
            <a:r>
              <a:rPr lang="en-US" sz="2600" dirty="0"/>
              <a:t> </a:t>
            </a:r>
            <a:r>
              <a:rPr lang="en-US" sz="2600" dirty="0" err="1"/>
              <a:t>efekti</a:t>
            </a:r>
            <a:r>
              <a:rPr lang="en-US" sz="2600" dirty="0"/>
              <a:t> </a:t>
            </a:r>
            <a:r>
              <a:rPr lang="en-US" sz="2600" dirty="0" err="1"/>
              <a:t>projekta</a:t>
            </a:r>
            <a:r>
              <a:rPr lang="en-US" sz="2600" dirty="0"/>
              <a:t> </a:t>
            </a:r>
            <a:r>
              <a:rPr lang="en-US" sz="2600" dirty="0" err="1"/>
              <a:t>već</a:t>
            </a:r>
            <a:r>
              <a:rPr lang="en-US" sz="2600" dirty="0"/>
              <a:t> od </a:t>
            </a:r>
            <a:r>
              <a:rPr lang="en-US" sz="2600" dirty="0" err="1"/>
              <a:t>njegovih</a:t>
            </a:r>
            <a:r>
              <a:rPr lang="en-US" sz="2600" dirty="0"/>
              <a:t> </a:t>
            </a:r>
            <a:r>
              <a:rPr lang="en-US" sz="2600" dirty="0" err="1"/>
              <a:t>troškova</a:t>
            </a:r>
            <a:r>
              <a:rPr lang="en-US" sz="2600" dirty="0"/>
              <a:t>, </a:t>
            </a:r>
            <a:r>
              <a:rPr lang="en-US" sz="2600" dirty="0" err="1"/>
              <a:t>kroz</a:t>
            </a:r>
            <a:r>
              <a:rPr lang="en-US" sz="2600" dirty="0"/>
              <a:t> </a:t>
            </a:r>
            <a:r>
              <a:rPr lang="en-US" sz="2600" dirty="0" err="1"/>
              <a:t>novčane</a:t>
            </a:r>
            <a:r>
              <a:rPr lang="en-US" sz="2600" dirty="0"/>
              <a:t> </a:t>
            </a:r>
            <a:r>
              <a:rPr lang="en-US" sz="2600" dirty="0" err="1"/>
              <a:t>tokove</a:t>
            </a:r>
            <a:r>
              <a:rPr lang="en-US" sz="2600" dirty="0"/>
              <a:t> </a:t>
            </a:r>
            <a:r>
              <a:rPr lang="en-US" sz="2600" dirty="0" err="1"/>
              <a:t>i</a:t>
            </a:r>
            <a:r>
              <a:rPr lang="en-US" sz="2600" dirty="0"/>
              <a:t> </a:t>
            </a:r>
            <a:r>
              <a:rPr lang="en-US" sz="2600" dirty="0" err="1"/>
              <a:t>metrike</a:t>
            </a:r>
            <a:r>
              <a:rPr lang="en-US" sz="2600" dirty="0"/>
              <a:t>, </a:t>
            </a:r>
            <a:r>
              <a:rPr lang="en-US" sz="2600" dirty="0" err="1"/>
              <a:t>kao</a:t>
            </a:r>
            <a:r>
              <a:rPr lang="en-US" sz="2600" dirty="0"/>
              <a:t> </a:t>
            </a:r>
            <a:r>
              <a:rPr lang="en-US" sz="2600" dirty="0" err="1"/>
              <a:t>što</a:t>
            </a:r>
            <a:r>
              <a:rPr lang="en-US" sz="2600" dirty="0"/>
              <a:t> </a:t>
            </a:r>
            <a:r>
              <a:rPr lang="en-US" sz="2600" dirty="0" err="1"/>
              <a:t>su</a:t>
            </a:r>
            <a:r>
              <a:rPr lang="en-US" sz="2600" dirty="0"/>
              <a:t> </a:t>
            </a:r>
            <a:r>
              <a:rPr lang="en-US" sz="2600" dirty="0" err="1"/>
              <a:t>interna</a:t>
            </a:r>
            <a:r>
              <a:rPr lang="en-US" sz="2600" dirty="0"/>
              <a:t> </a:t>
            </a:r>
            <a:r>
              <a:rPr lang="en-US" sz="2600" dirty="0" err="1"/>
              <a:t>stopa</a:t>
            </a:r>
            <a:r>
              <a:rPr lang="en-US" sz="2600" dirty="0"/>
              <a:t> </a:t>
            </a:r>
            <a:r>
              <a:rPr lang="en-US" sz="2600" dirty="0" err="1"/>
              <a:t>rentabilnosti</a:t>
            </a:r>
            <a:r>
              <a:rPr lang="en-US" sz="2600" dirty="0"/>
              <a:t> (IRR) </a:t>
            </a:r>
            <a:r>
              <a:rPr lang="en-US" sz="2600" dirty="0" err="1"/>
              <a:t>i</a:t>
            </a:r>
            <a:r>
              <a:rPr lang="en-US" sz="2600" dirty="0"/>
              <a:t> </a:t>
            </a:r>
            <a:r>
              <a:rPr lang="en-US" sz="2600" dirty="0" err="1"/>
              <a:t>neto</a:t>
            </a:r>
            <a:r>
              <a:rPr lang="en-US" sz="2600" dirty="0"/>
              <a:t> </a:t>
            </a:r>
            <a:r>
              <a:rPr lang="en-US" sz="2600" dirty="0" err="1"/>
              <a:t>sadašnja</a:t>
            </a:r>
            <a:r>
              <a:rPr lang="en-US" sz="2600" dirty="0"/>
              <a:t> </a:t>
            </a:r>
            <a:r>
              <a:rPr lang="en-US" sz="2600" dirty="0" err="1"/>
              <a:t>vriijednost</a:t>
            </a:r>
            <a:r>
              <a:rPr lang="en-US" sz="2600" dirty="0"/>
              <a:t> (NPV).</a:t>
            </a:r>
            <a:endParaRPr lang="en-GB" sz="2600" dirty="0"/>
          </a:p>
          <a:p>
            <a:pPr lvl="0" algn="just"/>
            <a:r>
              <a:rPr lang="en-US" sz="2600" dirty="0" err="1">
                <a:solidFill>
                  <a:srgbClr val="FF0000"/>
                </a:solidFill>
              </a:rPr>
              <a:t>Drugo</a:t>
            </a:r>
            <a:r>
              <a:rPr lang="en-US" sz="2600" dirty="0"/>
              <a:t>, </a:t>
            </a:r>
            <a:r>
              <a:rPr lang="en-US" sz="2600" dirty="0" err="1"/>
              <a:t>utvrđivanje</a:t>
            </a:r>
            <a:r>
              <a:rPr lang="en-US" sz="2600" dirty="0"/>
              <a:t> </a:t>
            </a:r>
            <a:r>
              <a:rPr lang="en-US" sz="2600" dirty="0" err="1"/>
              <a:t>ekonomske</a:t>
            </a:r>
            <a:r>
              <a:rPr lang="en-US" sz="2600" dirty="0"/>
              <a:t> </a:t>
            </a:r>
            <a:r>
              <a:rPr lang="en-US" sz="2600" dirty="0" err="1"/>
              <a:t>izvodljivosti</a:t>
            </a:r>
            <a:r>
              <a:rPr lang="en-US" sz="2600" dirty="0"/>
              <a:t> – </a:t>
            </a:r>
            <a:r>
              <a:rPr lang="en-US" sz="2600" dirty="0" err="1"/>
              <a:t>Procjena</a:t>
            </a:r>
            <a:r>
              <a:rPr lang="en-US" sz="2600" dirty="0"/>
              <a:t> </a:t>
            </a:r>
            <a:r>
              <a:rPr lang="en-US" sz="2600" dirty="0" err="1"/>
              <a:t>koristi</a:t>
            </a:r>
            <a:r>
              <a:rPr lang="en-US" sz="2600" dirty="0"/>
              <a:t> </a:t>
            </a:r>
            <a:r>
              <a:rPr lang="en-US" sz="2600" dirty="0" err="1"/>
              <a:t>sa</a:t>
            </a:r>
            <a:r>
              <a:rPr lang="en-US" sz="2600" dirty="0"/>
              <a:t> </a:t>
            </a:r>
            <a:r>
              <a:rPr lang="en-US" sz="2600" dirty="0" err="1"/>
              <a:t>šireg</a:t>
            </a:r>
            <a:r>
              <a:rPr lang="en-US" sz="2600" dirty="0"/>
              <a:t> </a:t>
            </a:r>
            <a:r>
              <a:rPr lang="en-US" sz="2600" dirty="0" err="1"/>
              <a:t>društveno-ekonomskog</a:t>
            </a:r>
            <a:r>
              <a:rPr lang="en-US" sz="2600" dirty="0"/>
              <a:t> </a:t>
            </a:r>
            <a:r>
              <a:rPr lang="en-US" sz="2600" dirty="0" err="1"/>
              <a:t>stanovišta</a:t>
            </a:r>
            <a:r>
              <a:rPr lang="en-US" sz="2600" dirty="0"/>
              <a:t>, </a:t>
            </a:r>
            <a:r>
              <a:rPr lang="en-US" sz="2600" dirty="0" err="1"/>
              <a:t>uzimajući</a:t>
            </a:r>
            <a:r>
              <a:rPr lang="en-US" sz="2600" dirty="0"/>
              <a:t> u </a:t>
            </a:r>
            <a:r>
              <a:rPr lang="en-US" sz="2600" dirty="0" err="1"/>
              <a:t>obzir</a:t>
            </a:r>
            <a:r>
              <a:rPr lang="en-US" sz="2600" dirty="0"/>
              <a:t> </a:t>
            </a:r>
            <a:r>
              <a:rPr lang="en-US" sz="2600" dirty="0" err="1"/>
              <a:t>širi</a:t>
            </a:r>
            <a:r>
              <a:rPr lang="en-US" sz="2600" dirty="0"/>
              <a:t> </a:t>
            </a:r>
            <a:r>
              <a:rPr lang="en-US" sz="2600" dirty="0" err="1"/>
              <a:t>uticaj</a:t>
            </a:r>
            <a:r>
              <a:rPr lang="en-US" sz="2600" dirty="0"/>
              <a:t> </a:t>
            </a:r>
            <a:r>
              <a:rPr lang="en-US" sz="2600" dirty="0" err="1"/>
              <a:t>na</a:t>
            </a:r>
            <a:r>
              <a:rPr lang="en-US" sz="2600" dirty="0"/>
              <a:t> </a:t>
            </a:r>
            <a:r>
              <a:rPr lang="en-US" sz="2600" dirty="0" err="1"/>
              <a:t>zajednicu</a:t>
            </a:r>
            <a:r>
              <a:rPr lang="en-US" sz="2600" dirty="0"/>
              <a:t>, </a:t>
            </a:r>
            <a:r>
              <a:rPr lang="en-US" sz="2600" dirty="0" err="1"/>
              <a:t>kao</a:t>
            </a:r>
            <a:r>
              <a:rPr lang="en-US" sz="2600" dirty="0"/>
              <a:t> </a:t>
            </a:r>
            <a:r>
              <a:rPr lang="en-US" sz="2600" dirty="0" err="1"/>
              <a:t>što</a:t>
            </a:r>
            <a:r>
              <a:rPr lang="en-US" sz="2600" dirty="0"/>
              <a:t> </a:t>
            </a:r>
            <a:r>
              <a:rPr lang="en-US" sz="2600" dirty="0" err="1"/>
              <a:t>su</a:t>
            </a:r>
            <a:r>
              <a:rPr lang="en-US" sz="2600" dirty="0"/>
              <a:t> </a:t>
            </a:r>
            <a:r>
              <a:rPr lang="en-US" sz="2600" dirty="0" err="1"/>
              <a:t>smanjenje</a:t>
            </a:r>
            <a:r>
              <a:rPr lang="en-US" sz="2600" dirty="0"/>
              <a:t> </a:t>
            </a:r>
            <a:r>
              <a:rPr lang="en-US" sz="2600" dirty="0" err="1"/>
              <a:t>nezaposlenosti</a:t>
            </a:r>
            <a:r>
              <a:rPr lang="en-US" sz="2600" dirty="0"/>
              <a:t>, </a:t>
            </a:r>
            <a:r>
              <a:rPr lang="en-US" sz="2600" dirty="0" err="1"/>
              <a:t>zaštita</a:t>
            </a:r>
            <a:r>
              <a:rPr lang="en-US" sz="2600" dirty="0"/>
              <a:t> </a:t>
            </a:r>
            <a:r>
              <a:rPr lang="en-US" sz="2600" dirty="0" err="1"/>
              <a:t>životne</a:t>
            </a:r>
            <a:r>
              <a:rPr lang="en-US" sz="2600" dirty="0"/>
              <a:t> </a:t>
            </a:r>
            <a:r>
              <a:rPr lang="en-US" sz="2600" dirty="0" err="1"/>
              <a:t>sredine</a:t>
            </a:r>
            <a:r>
              <a:rPr lang="en-US" sz="2600" dirty="0"/>
              <a:t> </a:t>
            </a:r>
            <a:r>
              <a:rPr lang="en-US" sz="2600" dirty="0" err="1"/>
              <a:t>i</a:t>
            </a:r>
            <a:r>
              <a:rPr lang="en-US" sz="2600" dirty="0"/>
              <a:t> </a:t>
            </a:r>
            <a:r>
              <a:rPr lang="en-US" sz="2600" dirty="0" err="1"/>
              <a:t>dugoročni</a:t>
            </a:r>
            <a:r>
              <a:rPr lang="en-US" sz="2600" dirty="0"/>
              <a:t> </a:t>
            </a:r>
            <a:r>
              <a:rPr lang="en-US" sz="2600" dirty="0" err="1"/>
              <a:t>ekonomski</a:t>
            </a:r>
            <a:r>
              <a:rPr lang="en-US" sz="2600" dirty="0"/>
              <a:t> </a:t>
            </a:r>
            <a:r>
              <a:rPr lang="en-US" sz="2600" dirty="0" err="1"/>
              <a:t>rast</a:t>
            </a:r>
            <a:r>
              <a:rPr lang="en-US" sz="2600" dirty="0"/>
              <a:t>.</a:t>
            </a:r>
            <a:endParaRPr lang="en-GB" sz="2600" dirty="0"/>
          </a:p>
        </p:txBody>
      </p:sp>
    </p:spTree>
    <p:extLst>
      <p:ext uri="{BB962C8B-B14F-4D97-AF65-F5344CB8AC3E}">
        <p14:creationId xmlns:p14="http://schemas.microsoft.com/office/powerpoint/2010/main" val="5357407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272845"/>
            <a:ext cx="10058400" cy="5596249"/>
          </a:xfrm>
        </p:spPr>
        <p:txBody>
          <a:bodyPr>
            <a:normAutofit/>
          </a:bodyPr>
          <a:lstStyle/>
          <a:p>
            <a:endParaRPr lang="sr-Latn-ME" sz="2600" dirty="0"/>
          </a:p>
          <a:p>
            <a:r>
              <a:rPr lang="de-DE" sz="2600" dirty="0"/>
              <a:t>CBA metodologija uključuje </a:t>
            </a:r>
            <a:r>
              <a:rPr lang="de-DE" sz="2600" b="1" dirty="0"/>
              <a:t>upoređivanje dva scenarija</a:t>
            </a:r>
            <a:r>
              <a:rPr lang="de-DE" sz="2600" dirty="0"/>
              <a:t>:</a:t>
            </a:r>
            <a:endParaRPr lang="en-GB" sz="2600" dirty="0"/>
          </a:p>
          <a:p>
            <a:pPr lvl="0"/>
            <a:endParaRPr lang="sr-Latn-ME" sz="2600" dirty="0"/>
          </a:p>
          <a:p>
            <a:pPr lvl="0"/>
            <a:endParaRPr lang="sr-Latn-ME" sz="2600" dirty="0"/>
          </a:p>
          <a:p>
            <a:pPr lvl="0"/>
            <a:r>
              <a:rPr lang="de-DE" sz="2600" i="1" dirty="0">
                <a:solidFill>
                  <a:srgbClr val="FF0000"/>
                </a:solidFill>
              </a:rPr>
              <a:t>Scenario “sa projektom” </a:t>
            </a:r>
            <a:r>
              <a:rPr lang="de-DE" sz="2600" dirty="0"/>
              <a:t>– uzima u obzir implementaciju predloženih investicija i prednosti koje dolaze sa novim rešenjima, kao što su aluminijumski stubovi za prenos električne energije.</a:t>
            </a:r>
            <a:endParaRPr lang="en-GB" sz="2600" dirty="0"/>
          </a:p>
          <a:p>
            <a:pPr lvl="0"/>
            <a:r>
              <a:rPr lang="de-DE" sz="2600" i="1" dirty="0">
                <a:solidFill>
                  <a:srgbClr val="FF0000"/>
                </a:solidFill>
              </a:rPr>
              <a:t>Scenario “bez projekta” </a:t>
            </a:r>
            <a:r>
              <a:rPr lang="de-DE" sz="2600" dirty="0"/>
              <a:t>– predstavlja očuvanje postojećeg stanja, gdje bi se koristili tradicionalni materijali, sa svim ograničenjima i negativnim efektima koji mogu nastati.</a:t>
            </a:r>
            <a:endParaRPr lang="en-GB" sz="2600" dirty="0"/>
          </a:p>
          <a:p>
            <a:endParaRPr lang="en-GB" sz="2600" dirty="0"/>
          </a:p>
        </p:txBody>
      </p:sp>
    </p:spTree>
    <p:extLst>
      <p:ext uri="{BB962C8B-B14F-4D97-AF65-F5344CB8AC3E}">
        <p14:creationId xmlns:p14="http://schemas.microsoft.com/office/powerpoint/2010/main" val="35680071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0723" y="58995"/>
            <a:ext cx="10904957" cy="5810100"/>
          </a:xfrm>
        </p:spPr>
        <p:txBody>
          <a:bodyPr>
            <a:normAutofit/>
          </a:bodyPr>
          <a:lstStyle/>
          <a:p>
            <a:pPr algn="ctr"/>
            <a:r>
              <a:rPr lang="en-US" b="1" dirty="0"/>
              <a:t> </a:t>
            </a:r>
            <a:r>
              <a:rPr lang="en-US" sz="2400" b="1" dirty="0">
                <a:solidFill>
                  <a:srgbClr val="FF0000"/>
                </a:solidFill>
              </a:rPr>
              <a:t>FINANSIJSKA ANALIZA</a:t>
            </a:r>
            <a:endParaRPr lang="en-GB" sz="2400" dirty="0">
              <a:solidFill>
                <a:srgbClr val="FF0000"/>
              </a:solidFill>
            </a:endParaRPr>
          </a:p>
          <a:p>
            <a:pPr marL="0" indent="0" algn="just">
              <a:buNone/>
            </a:pPr>
            <a:r>
              <a:rPr lang="en-US" dirty="0" err="1"/>
              <a:t>Predmet</a:t>
            </a:r>
            <a:r>
              <a:rPr lang="en-US" dirty="0"/>
              <a:t> </a:t>
            </a:r>
            <a:r>
              <a:rPr lang="en-US" dirty="0" err="1"/>
              <a:t>finansijske</a:t>
            </a:r>
            <a:r>
              <a:rPr lang="en-US" dirty="0"/>
              <a:t> </a:t>
            </a:r>
            <a:r>
              <a:rPr lang="en-US" dirty="0" err="1"/>
              <a:t>analize</a:t>
            </a:r>
            <a:r>
              <a:rPr lang="en-US" dirty="0"/>
              <a:t> je </a:t>
            </a:r>
            <a:r>
              <a:rPr lang="en-US" dirty="0" err="1"/>
              <a:t>utvrđivanje</a:t>
            </a:r>
            <a:r>
              <a:rPr lang="en-US" dirty="0"/>
              <a:t> </a:t>
            </a:r>
            <a:r>
              <a:rPr lang="en-US" dirty="0" err="1"/>
              <a:t>investicionih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operativnih</a:t>
            </a:r>
            <a:r>
              <a:rPr lang="en-US" dirty="0"/>
              <a:t> </a:t>
            </a:r>
            <a:r>
              <a:rPr lang="en-US" dirty="0" err="1"/>
              <a:t>troškova</a:t>
            </a:r>
            <a:r>
              <a:rPr lang="en-US" dirty="0"/>
              <a:t> </a:t>
            </a:r>
            <a:r>
              <a:rPr lang="en-US" dirty="0" err="1"/>
              <a:t>potrebnih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realizaciju</a:t>
            </a:r>
            <a:r>
              <a:rPr lang="en-US" dirty="0"/>
              <a:t> </a:t>
            </a:r>
            <a:r>
              <a:rPr lang="en-US" dirty="0" err="1"/>
              <a:t>ovog</a:t>
            </a:r>
            <a:r>
              <a:rPr lang="en-US" dirty="0"/>
              <a:t> </a:t>
            </a:r>
            <a:r>
              <a:rPr lang="en-US" dirty="0" err="1"/>
              <a:t>projekta</a:t>
            </a:r>
            <a:r>
              <a:rPr lang="en-US" dirty="0"/>
              <a:t>,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utvrđivanje</a:t>
            </a:r>
            <a:r>
              <a:rPr lang="en-US" dirty="0"/>
              <a:t> </a:t>
            </a:r>
            <a:r>
              <a:rPr lang="en-US" dirty="0" err="1"/>
              <a:t>finansijske</a:t>
            </a:r>
            <a:r>
              <a:rPr lang="en-US" dirty="0"/>
              <a:t> </a:t>
            </a:r>
            <a:r>
              <a:rPr lang="en-US" dirty="0" err="1"/>
              <a:t>isplativosti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održivosti</a:t>
            </a:r>
            <a:r>
              <a:rPr lang="en-US" dirty="0"/>
              <a:t> </a:t>
            </a:r>
            <a:r>
              <a:rPr lang="en-US" dirty="0" err="1"/>
              <a:t>projekta</a:t>
            </a:r>
            <a:r>
              <a:rPr lang="en-US" dirty="0"/>
              <a:t>. Ova </a:t>
            </a:r>
            <a:r>
              <a:rPr lang="en-US" dirty="0" err="1"/>
              <a:t>analiza</a:t>
            </a:r>
            <a:r>
              <a:rPr lang="en-US" dirty="0"/>
              <a:t> </a:t>
            </a:r>
            <a:r>
              <a:rPr lang="en-US" dirty="0" err="1"/>
              <a:t>treba</a:t>
            </a:r>
            <a:r>
              <a:rPr lang="en-US" dirty="0"/>
              <a:t> da </a:t>
            </a:r>
            <a:r>
              <a:rPr lang="en-US" dirty="0" err="1"/>
              <a:t>posluži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osnova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potencijalne</a:t>
            </a:r>
            <a:r>
              <a:rPr lang="en-US" dirty="0"/>
              <a:t> </a:t>
            </a:r>
            <a:r>
              <a:rPr lang="en-US" dirty="0" err="1"/>
              <a:t>investitore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donošenje</a:t>
            </a:r>
            <a:r>
              <a:rPr lang="en-US" dirty="0"/>
              <a:t> </a:t>
            </a:r>
            <a:r>
              <a:rPr lang="en-US" dirty="0" err="1"/>
              <a:t>odluke</a:t>
            </a:r>
            <a:r>
              <a:rPr lang="en-US" dirty="0"/>
              <a:t> o </a:t>
            </a:r>
            <a:r>
              <a:rPr lang="en-US" dirty="0" err="1"/>
              <a:t>ulaganju</a:t>
            </a:r>
            <a:r>
              <a:rPr lang="en-US" dirty="0"/>
              <a:t> u </a:t>
            </a:r>
            <a:r>
              <a:rPr lang="en-US" dirty="0" err="1"/>
              <a:t>realizaciju</a:t>
            </a:r>
            <a:r>
              <a:rPr lang="en-US" dirty="0"/>
              <a:t> </a:t>
            </a:r>
            <a:r>
              <a:rPr lang="en-US" dirty="0" err="1"/>
              <a:t>ovog</a:t>
            </a:r>
            <a:r>
              <a:rPr lang="en-US" dirty="0"/>
              <a:t> </a:t>
            </a:r>
            <a:r>
              <a:rPr lang="en-US" dirty="0" err="1"/>
              <a:t>projekta</a:t>
            </a:r>
            <a:r>
              <a:rPr lang="en-US" dirty="0"/>
              <a:t>. </a:t>
            </a:r>
            <a:r>
              <a:rPr lang="en-US" dirty="0" err="1"/>
              <a:t>Finansijska</a:t>
            </a:r>
            <a:r>
              <a:rPr lang="en-US" dirty="0"/>
              <a:t> </a:t>
            </a:r>
            <a:r>
              <a:rPr lang="en-US" dirty="0" err="1"/>
              <a:t>analiza</a:t>
            </a:r>
            <a:r>
              <a:rPr lang="en-US" dirty="0"/>
              <a:t> je </a:t>
            </a:r>
            <a:r>
              <a:rPr lang="en-US" dirty="0" err="1"/>
              <a:t>sprovedena</a:t>
            </a:r>
            <a:r>
              <a:rPr lang="en-US" dirty="0"/>
              <a:t> </a:t>
            </a:r>
            <a:r>
              <a:rPr lang="en-US" dirty="0" err="1"/>
              <a:t>uvažavajući</a:t>
            </a:r>
            <a:r>
              <a:rPr lang="en-US" dirty="0"/>
              <a:t> </a:t>
            </a:r>
            <a:r>
              <a:rPr lang="en-US" dirty="0" err="1"/>
              <a:t>sljedeće</a:t>
            </a:r>
            <a:r>
              <a:rPr lang="en-US" dirty="0"/>
              <a:t> </a:t>
            </a:r>
            <a:r>
              <a:rPr lang="en-US" dirty="0" err="1"/>
              <a:t>osnovne</a:t>
            </a:r>
            <a:r>
              <a:rPr lang="en-US" dirty="0"/>
              <a:t> </a:t>
            </a:r>
            <a:r>
              <a:rPr lang="en-US" dirty="0" err="1"/>
              <a:t>pretpostavke</a:t>
            </a:r>
            <a:r>
              <a:rPr lang="en-US" dirty="0"/>
              <a:t>:</a:t>
            </a:r>
            <a:endParaRPr lang="en-GB" dirty="0"/>
          </a:p>
          <a:p>
            <a:r>
              <a:rPr lang="en-US" dirty="0"/>
              <a:t> </a:t>
            </a:r>
            <a:endParaRPr lang="en-GB" dirty="0"/>
          </a:p>
          <a:p>
            <a:pPr lvl="0">
              <a:buFont typeface="Wingdings" panose="05000000000000000000" pitchFamily="2" charset="2"/>
              <a:buChar char="§"/>
            </a:pPr>
            <a:r>
              <a:rPr lang="sr-Latn-ME" dirty="0"/>
              <a:t> </a:t>
            </a:r>
            <a:r>
              <a:rPr lang="de-DE" dirty="0"/>
              <a:t>Analiza je izvršena u evrima;</a:t>
            </a:r>
            <a:endParaRPr lang="en-GB" dirty="0"/>
          </a:p>
          <a:p>
            <a:pPr lvl="0">
              <a:buFont typeface="Wingdings" panose="05000000000000000000" pitchFamily="2" charset="2"/>
              <a:buChar char="§"/>
            </a:pPr>
            <a:r>
              <a:rPr lang="sr-Latn-ME" dirty="0"/>
              <a:t> </a:t>
            </a:r>
            <a:r>
              <a:rPr lang="de-DE" dirty="0"/>
              <a:t>Analiza je sprovedena upotrebom realnih (stalnih) cijena;</a:t>
            </a:r>
            <a:endParaRPr lang="en-GB" dirty="0"/>
          </a:p>
          <a:p>
            <a:pPr lvl="0">
              <a:buFont typeface="Wingdings" panose="05000000000000000000" pitchFamily="2" charset="2"/>
              <a:buChar char="§"/>
            </a:pPr>
            <a:r>
              <a:rPr lang="sr-Latn-ME" dirty="0"/>
              <a:t> </a:t>
            </a:r>
            <a:r>
              <a:rPr lang="en-US" dirty="0" err="1"/>
              <a:t>Početna</a:t>
            </a:r>
            <a:r>
              <a:rPr lang="en-US" dirty="0"/>
              <a:t> </a:t>
            </a:r>
            <a:r>
              <a:rPr lang="en-US" dirty="0" err="1"/>
              <a:t>godina</a:t>
            </a:r>
            <a:r>
              <a:rPr lang="en-US" dirty="0"/>
              <a:t> </a:t>
            </a:r>
            <a:r>
              <a:rPr lang="en-US" dirty="0" err="1"/>
              <a:t>analize</a:t>
            </a:r>
            <a:r>
              <a:rPr lang="en-US" dirty="0"/>
              <a:t> je 2025. god;</a:t>
            </a:r>
            <a:endParaRPr lang="en-GB" dirty="0"/>
          </a:p>
          <a:p>
            <a:pPr lvl="0">
              <a:buFont typeface="Wingdings" panose="05000000000000000000" pitchFamily="2" charset="2"/>
              <a:buChar char="§"/>
            </a:pPr>
            <a:r>
              <a:rPr lang="sr-Latn-ME" dirty="0"/>
              <a:t> </a:t>
            </a:r>
            <a:r>
              <a:rPr lang="en-US" dirty="0" err="1"/>
              <a:t>Predviđeni</a:t>
            </a:r>
            <a:r>
              <a:rPr lang="en-US" dirty="0"/>
              <a:t> period </a:t>
            </a:r>
            <a:r>
              <a:rPr lang="en-US" dirty="0" err="1"/>
              <a:t>izgradnje</a:t>
            </a:r>
            <a:r>
              <a:rPr lang="en-US" dirty="0"/>
              <a:t> </a:t>
            </a:r>
            <a:r>
              <a:rPr lang="en-US" dirty="0" err="1"/>
              <a:t>objekta</a:t>
            </a:r>
            <a:r>
              <a:rPr lang="en-US" dirty="0"/>
              <a:t> je 1 </a:t>
            </a:r>
            <a:r>
              <a:rPr lang="en-US" dirty="0" err="1"/>
              <a:t>godina</a:t>
            </a:r>
            <a:r>
              <a:rPr lang="en-US" dirty="0"/>
              <a:t> (2025. </a:t>
            </a:r>
            <a:r>
              <a:rPr lang="en-US" dirty="0" err="1"/>
              <a:t>godina</a:t>
            </a:r>
            <a:r>
              <a:rPr lang="en-US" dirty="0"/>
              <a:t>);</a:t>
            </a:r>
            <a:endParaRPr lang="en-GB" dirty="0"/>
          </a:p>
          <a:p>
            <a:pPr lvl="0">
              <a:buFont typeface="Wingdings" panose="05000000000000000000" pitchFamily="2" charset="2"/>
              <a:buChar char="§"/>
            </a:pPr>
            <a:r>
              <a:rPr lang="sr-Latn-ME" dirty="0"/>
              <a:t> </a:t>
            </a:r>
            <a:r>
              <a:rPr lang="en-US" dirty="0" err="1"/>
              <a:t>Posmatrani</a:t>
            </a:r>
            <a:r>
              <a:rPr lang="en-US" dirty="0"/>
              <a:t> period </a:t>
            </a:r>
            <a:r>
              <a:rPr lang="en-US" dirty="0" err="1"/>
              <a:t>eksploatacije</a:t>
            </a:r>
            <a:r>
              <a:rPr lang="en-US" dirty="0"/>
              <a:t> je 10 god (2026 – 2035. god.);</a:t>
            </a:r>
            <a:endParaRPr lang="en-GB" dirty="0"/>
          </a:p>
          <a:p>
            <a:pPr lvl="0">
              <a:buFont typeface="Wingdings" panose="05000000000000000000" pitchFamily="2" charset="2"/>
              <a:buChar char="§"/>
            </a:pPr>
            <a:r>
              <a:rPr lang="sr-Latn-ME" dirty="0"/>
              <a:t> </a:t>
            </a:r>
            <a:r>
              <a:rPr lang="en-US" dirty="0" err="1"/>
              <a:t>Završna</a:t>
            </a:r>
            <a:r>
              <a:rPr lang="en-US" dirty="0"/>
              <a:t> </a:t>
            </a:r>
            <a:r>
              <a:rPr lang="en-US" dirty="0" err="1"/>
              <a:t>godina</a:t>
            </a:r>
            <a:r>
              <a:rPr lang="en-US" dirty="0"/>
              <a:t> </a:t>
            </a:r>
            <a:r>
              <a:rPr lang="en-US" dirty="0" err="1"/>
              <a:t>analize</a:t>
            </a:r>
            <a:r>
              <a:rPr lang="en-US" dirty="0"/>
              <a:t> je 2035. god.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761923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0832" y="184355"/>
            <a:ext cx="10764848" cy="5684739"/>
          </a:xfrm>
        </p:spPr>
        <p:txBody>
          <a:bodyPr>
            <a:normAutofit fontScale="77500" lnSpcReduction="20000"/>
          </a:bodyPr>
          <a:lstStyle/>
          <a:p>
            <a:pPr lvl="1"/>
            <a:r>
              <a:rPr lang="en-US" sz="2800" b="1" dirty="0" err="1">
                <a:solidFill>
                  <a:srgbClr val="FF0000"/>
                </a:solidFill>
              </a:rPr>
              <a:t>Investicioni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troškovi</a:t>
            </a:r>
            <a:endParaRPr lang="en-GB" sz="2800" dirty="0">
              <a:solidFill>
                <a:srgbClr val="FF0000"/>
              </a:solidFill>
            </a:endParaRPr>
          </a:p>
          <a:p>
            <a:r>
              <a:rPr lang="en-US" sz="2800" dirty="0"/>
              <a:t> </a:t>
            </a:r>
            <a:endParaRPr lang="en-GB" sz="2800" dirty="0"/>
          </a:p>
          <a:p>
            <a:pPr algn="just"/>
            <a:r>
              <a:rPr lang="en-US" sz="2800" dirty="0" err="1"/>
              <a:t>Investicioni</a:t>
            </a:r>
            <a:r>
              <a:rPr lang="en-US" sz="2800" dirty="0"/>
              <a:t> </a:t>
            </a:r>
            <a:r>
              <a:rPr lang="en-US" sz="2800" dirty="0" err="1"/>
              <a:t>troškovi</a:t>
            </a:r>
            <a:r>
              <a:rPr lang="en-US" sz="2800" dirty="0"/>
              <a:t> </a:t>
            </a:r>
            <a:r>
              <a:rPr lang="en-US" sz="2800" dirty="0" err="1"/>
              <a:t>predstavljaju</a:t>
            </a:r>
            <a:r>
              <a:rPr lang="en-US" sz="2800" dirty="0"/>
              <a:t> </a:t>
            </a:r>
            <a:r>
              <a:rPr lang="en-US" sz="2800" dirty="0" err="1"/>
              <a:t>osnovu</a:t>
            </a:r>
            <a:r>
              <a:rPr lang="en-US" sz="2800" dirty="0"/>
              <a:t> </a:t>
            </a:r>
            <a:r>
              <a:rPr lang="en-US" sz="2800" dirty="0" err="1"/>
              <a:t>svakog</a:t>
            </a:r>
            <a:r>
              <a:rPr lang="en-US" sz="2800" dirty="0"/>
              <a:t> </a:t>
            </a:r>
            <a:r>
              <a:rPr lang="en-US" sz="2800" dirty="0" err="1"/>
              <a:t>projekta</a:t>
            </a:r>
            <a:r>
              <a:rPr lang="en-US" sz="2800" dirty="0"/>
              <a:t> </a:t>
            </a:r>
            <a:r>
              <a:rPr lang="en-US" sz="2800" dirty="0" err="1"/>
              <a:t>i</a:t>
            </a:r>
            <a:r>
              <a:rPr lang="en-US" sz="2800" dirty="0"/>
              <a:t> </a:t>
            </a:r>
            <a:r>
              <a:rPr lang="en-US" sz="2800" dirty="0" err="1"/>
              <a:t>obuhvataju</a:t>
            </a:r>
            <a:r>
              <a:rPr lang="en-US" sz="2800" dirty="0"/>
              <a:t> </a:t>
            </a:r>
            <a:r>
              <a:rPr lang="en-US" sz="2800" dirty="0" err="1"/>
              <a:t>sredstva</a:t>
            </a:r>
            <a:r>
              <a:rPr lang="en-US" sz="2800" dirty="0"/>
              <a:t> </a:t>
            </a:r>
            <a:r>
              <a:rPr lang="en-US" sz="2800" dirty="0" err="1"/>
              <a:t>potrebna</a:t>
            </a:r>
            <a:r>
              <a:rPr lang="en-US" sz="2800" dirty="0"/>
              <a:t> </a:t>
            </a:r>
            <a:r>
              <a:rPr lang="en-US" sz="2800" dirty="0" err="1"/>
              <a:t>za</a:t>
            </a:r>
            <a:r>
              <a:rPr lang="en-US" sz="2800" dirty="0"/>
              <a:t> </a:t>
            </a:r>
            <a:r>
              <a:rPr lang="en-US" sz="2800" dirty="0" err="1"/>
              <a:t>realizaciju</a:t>
            </a:r>
            <a:r>
              <a:rPr lang="en-US" sz="2800" dirty="0"/>
              <a:t> </a:t>
            </a:r>
            <a:r>
              <a:rPr lang="en-US" sz="2800" dirty="0" err="1"/>
              <a:t>početne</a:t>
            </a:r>
            <a:r>
              <a:rPr lang="en-US" sz="2800" dirty="0"/>
              <a:t> faze </a:t>
            </a:r>
            <a:r>
              <a:rPr lang="en-US" sz="2800" dirty="0" err="1"/>
              <a:t>ulaganja</a:t>
            </a:r>
            <a:r>
              <a:rPr lang="en-US" sz="2800" dirty="0"/>
              <a:t> u </a:t>
            </a:r>
            <a:r>
              <a:rPr lang="en-US" sz="2800" dirty="0" err="1"/>
              <a:t>proizvodnju</a:t>
            </a:r>
            <a:r>
              <a:rPr lang="en-US" sz="2800" dirty="0"/>
              <a:t> </a:t>
            </a:r>
            <a:r>
              <a:rPr lang="en-US" sz="2800" dirty="0" err="1"/>
              <a:t>aluminijumskih</a:t>
            </a:r>
            <a:r>
              <a:rPr lang="en-US" sz="2800" dirty="0"/>
              <a:t> </a:t>
            </a:r>
            <a:r>
              <a:rPr lang="en-US" sz="2800" dirty="0" err="1"/>
              <a:t>stubova</a:t>
            </a:r>
            <a:r>
              <a:rPr lang="en-US" sz="2800" dirty="0"/>
              <a:t>. </a:t>
            </a:r>
            <a:r>
              <a:rPr lang="en-US" sz="2800" dirty="0" err="1"/>
              <a:t>Precizna</a:t>
            </a:r>
            <a:r>
              <a:rPr lang="en-US" sz="2800" dirty="0"/>
              <a:t> </a:t>
            </a:r>
            <a:r>
              <a:rPr lang="en-US" sz="2800" dirty="0" err="1"/>
              <a:t>procjena</a:t>
            </a:r>
            <a:r>
              <a:rPr lang="en-US" sz="2800" dirty="0"/>
              <a:t> </a:t>
            </a:r>
            <a:r>
              <a:rPr lang="en-US" sz="2800" dirty="0" err="1"/>
              <a:t>investicionih</a:t>
            </a:r>
            <a:r>
              <a:rPr lang="en-US" sz="2800" dirty="0"/>
              <a:t> </a:t>
            </a:r>
            <a:r>
              <a:rPr lang="en-US" sz="2800" dirty="0" err="1"/>
              <a:t>troškova</a:t>
            </a:r>
            <a:r>
              <a:rPr lang="en-US" sz="2800" dirty="0"/>
              <a:t> </a:t>
            </a:r>
            <a:r>
              <a:rPr lang="en-US" sz="2800" dirty="0" err="1"/>
              <a:t>ključna</a:t>
            </a:r>
            <a:r>
              <a:rPr lang="en-US" sz="2800" dirty="0"/>
              <a:t> je </a:t>
            </a:r>
            <a:r>
              <a:rPr lang="en-US" sz="2800" dirty="0" err="1"/>
              <a:t>za</a:t>
            </a:r>
            <a:r>
              <a:rPr lang="en-US" sz="2800" dirty="0"/>
              <a:t> </a:t>
            </a:r>
            <a:r>
              <a:rPr lang="en-US" sz="2800" dirty="0" err="1"/>
              <a:t>određivanje</a:t>
            </a:r>
            <a:r>
              <a:rPr lang="en-US" sz="2800" dirty="0"/>
              <a:t> </a:t>
            </a:r>
            <a:r>
              <a:rPr lang="en-US" sz="2800" dirty="0" err="1"/>
              <a:t>obima</a:t>
            </a:r>
            <a:r>
              <a:rPr lang="en-US" sz="2800" dirty="0"/>
              <a:t> </a:t>
            </a:r>
            <a:r>
              <a:rPr lang="en-US" sz="2800" dirty="0" err="1"/>
              <a:t>početnih</a:t>
            </a:r>
            <a:r>
              <a:rPr lang="en-US" sz="2800" dirty="0"/>
              <a:t> </a:t>
            </a:r>
            <a:r>
              <a:rPr lang="en-US" sz="2800" dirty="0" err="1"/>
              <a:t>ulaganja</a:t>
            </a:r>
            <a:r>
              <a:rPr lang="en-US" sz="2800" dirty="0"/>
              <a:t> </a:t>
            </a:r>
            <a:r>
              <a:rPr lang="en-US" sz="2800" dirty="0" err="1"/>
              <a:t>i</a:t>
            </a:r>
            <a:r>
              <a:rPr lang="en-US" sz="2800" dirty="0"/>
              <a:t> </a:t>
            </a:r>
            <a:r>
              <a:rPr lang="en-US" sz="2800" dirty="0" err="1"/>
              <a:t>predstavlja</a:t>
            </a:r>
            <a:r>
              <a:rPr lang="en-US" sz="2800" dirty="0"/>
              <a:t> </a:t>
            </a:r>
            <a:r>
              <a:rPr lang="en-US" sz="2800" dirty="0" err="1"/>
              <a:t>temelj</a:t>
            </a:r>
            <a:r>
              <a:rPr lang="en-US" sz="2800" dirty="0"/>
              <a:t> </a:t>
            </a:r>
            <a:r>
              <a:rPr lang="en-US" sz="2800" dirty="0" err="1"/>
              <a:t>za</a:t>
            </a:r>
            <a:r>
              <a:rPr lang="en-US" sz="2800" dirty="0"/>
              <a:t> </a:t>
            </a:r>
            <a:r>
              <a:rPr lang="en-US" sz="2800" dirty="0" err="1"/>
              <a:t>procjenu</a:t>
            </a:r>
            <a:r>
              <a:rPr lang="en-US" sz="2800" dirty="0"/>
              <a:t> </a:t>
            </a:r>
            <a:r>
              <a:rPr lang="en-US" sz="3400" dirty="0" err="1"/>
              <a:t>ukupne</a:t>
            </a:r>
            <a:r>
              <a:rPr lang="en-US" sz="2800" dirty="0"/>
              <a:t> </a:t>
            </a:r>
            <a:r>
              <a:rPr lang="en-US" sz="2800" dirty="0" err="1"/>
              <a:t>profitabilnosti</a:t>
            </a:r>
            <a:r>
              <a:rPr lang="en-US" sz="2800" dirty="0"/>
              <a:t> </a:t>
            </a:r>
            <a:r>
              <a:rPr lang="en-US" sz="2800" dirty="0" err="1"/>
              <a:t>i</a:t>
            </a:r>
            <a:r>
              <a:rPr lang="en-US" sz="2800" dirty="0"/>
              <a:t> </a:t>
            </a:r>
            <a:r>
              <a:rPr lang="en-US" sz="2800" dirty="0" err="1"/>
              <a:t>povraćaja</a:t>
            </a:r>
            <a:r>
              <a:rPr lang="en-US" sz="2800" dirty="0"/>
              <a:t> </a:t>
            </a:r>
            <a:r>
              <a:rPr lang="en-US" sz="2800" dirty="0" err="1"/>
              <a:t>investicije</a:t>
            </a:r>
            <a:r>
              <a:rPr lang="en-US" sz="2800" dirty="0"/>
              <a:t>. </a:t>
            </a:r>
            <a:endParaRPr lang="en-GB" sz="2800" dirty="0"/>
          </a:p>
          <a:p>
            <a:pPr marL="0" indent="0">
              <a:buNone/>
            </a:pPr>
            <a:endParaRPr lang="en-GB" sz="2800" dirty="0"/>
          </a:p>
          <a:p>
            <a:r>
              <a:rPr lang="en-US" sz="2800" dirty="0" err="1"/>
              <a:t>Troškovi</a:t>
            </a:r>
            <a:r>
              <a:rPr lang="en-US" sz="2800" dirty="0"/>
              <a:t> </a:t>
            </a:r>
            <a:r>
              <a:rPr lang="en-US" sz="2800" dirty="0" err="1"/>
              <a:t>predmetnog</a:t>
            </a:r>
            <a:r>
              <a:rPr lang="en-US" sz="2800" dirty="0"/>
              <a:t> </a:t>
            </a:r>
            <a:r>
              <a:rPr lang="en-US" sz="2800" dirty="0" err="1"/>
              <a:t>investicionog</a:t>
            </a:r>
            <a:r>
              <a:rPr lang="en-US" sz="2800" dirty="0"/>
              <a:t> </a:t>
            </a:r>
            <a:r>
              <a:rPr lang="en-US" sz="2800" dirty="0" err="1"/>
              <a:t>ulaganja</a:t>
            </a:r>
            <a:r>
              <a:rPr lang="en-US" sz="2800" dirty="0"/>
              <a:t> </a:t>
            </a:r>
            <a:r>
              <a:rPr lang="en-US" sz="2800" dirty="0" err="1"/>
              <a:t>obuhvataju</a:t>
            </a:r>
            <a:r>
              <a:rPr lang="en-US" sz="2800" dirty="0"/>
              <a:t> </a:t>
            </a:r>
            <a:r>
              <a:rPr lang="en-US" sz="2800" dirty="0" err="1"/>
              <a:t>sljedeće</a:t>
            </a:r>
            <a:r>
              <a:rPr lang="en-US" sz="2800" dirty="0"/>
              <a:t> </a:t>
            </a:r>
            <a:r>
              <a:rPr lang="en-US" sz="2800" dirty="0" err="1"/>
              <a:t>troškovne</a:t>
            </a:r>
            <a:r>
              <a:rPr lang="en-US" sz="2800" dirty="0"/>
              <a:t> </a:t>
            </a:r>
            <a:r>
              <a:rPr lang="en-US" sz="2800" dirty="0" err="1"/>
              <a:t>kategorije</a:t>
            </a:r>
            <a:r>
              <a:rPr lang="en-US" sz="2800" dirty="0"/>
              <a:t>:</a:t>
            </a:r>
            <a:endParaRPr lang="en-GB" sz="2800" dirty="0"/>
          </a:p>
          <a:p>
            <a:r>
              <a:rPr lang="en-US" sz="2800" dirty="0"/>
              <a:t> </a:t>
            </a:r>
            <a:endParaRPr lang="en-GB" sz="2800" dirty="0"/>
          </a:p>
          <a:p>
            <a:pPr lvl="0">
              <a:buFont typeface="Wingdings" panose="05000000000000000000" pitchFamily="2" charset="2"/>
              <a:buChar char="§"/>
            </a:pPr>
            <a:r>
              <a:rPr lang="sr-Latn-ME" sz="2800" dirty="0"/>
              <a:t> </a:t>
            </a:r>
            <a:r>
              <a:rPr lang="en-US" sz="2800" dirty="0" err="1"/>
              <a:t>Troškove</a:t>
            </a:r>
            <a:r>
              <a:rPr lang="en-US" sz="2800" dirty="0"/>
              <a:t> </a:t>
            </a:r>
            <a:r>
              <a:rPr lang="en-US" sz="2800" dirty="0" err="1"/>
              <a:t>zemljišta</a:t>
            </a:r>
            <a:r>
              <a:rPr lang="en-US" sz="2800" dirty="0"/>
              <a:t>;</a:t>
            </a:r>
            <a:endParaRPr lang="en-GB" sz="2800" dirty="0"/>
          </a:p>
          <a:p>
            <a:pPr lvl="0">
              <a:buFont typeface="Wingdings" panose="05000000000000000000" pitchFamily="2" charset="2"/>
              <a:buChar char="§"/>
            </a:pPr>
            <a:r>
              <a:rPr lang="sr-Latn-ME" sz="2800" dirty="0"/>
              <a:t> </a:t>
            </a:r>
            <a:r>
              <a:rPr lang="en-US" sz="2800" dirty="0" err="1"/>
              <a:t>Troškove</a:t>
            </a:r>
            <a:r>
              <a:rPr lang="en-US" sz="2800" dirty="0"/>
              <a:t> </a:t>
            </a:r>
            <a:r>
              <a:rPr lang="en-US" sz="2800" dirty="0" err="1"/>
              <a:t>izgradnje</a:t>
            </a:r>
            <a:r>
              <a:rPr lang="en-US" sz="2800" dirty="0"/>
              <a:t> </a:t>
            </a:r>
            <a:r>
              <a:rPr lang="en-US" sz="2800" dirty="0" err="1"/>
              <a:t>objekta</a:t>
            </a:r>
            <a:r>
              <a:rPr lang="en-US" sz="2800" dirty="0"/>
              <a:t>;</a:t>
            </a:r>
            <a:endParaRPr lang="en-GB" sz="2800" dirty="0"/>
          </a:p>
          <a:p>
            <a:pPr lvl="0">
              <a:buFont typeface="Wingdings" panose="05000000000000000000" pitchFamily="2" charset="2"/>
              <a:buChar char="§"/>
            </a:pPr>
            <a:r>
              <a:rPr lang="sr-Latn-ME" sz="2800" dirty="0"/>
              <a:t> </a:t>
            </a:r>
            <a:r>
              <a:rPr lang="en-US" sz="2800" dirty="0" err="1"/>
              <a:t>Troškove</a:t>
            </a:r>
            <a:r>
              <a:rPr lang="en-US" sz="2800" dirty="0"/>
              <a:t> </a:t>
            </a:r>
            <a:r>
              <a:rPr lang="en-US" sz="2800" dirty="0" err="1"/>
              <a:t>nabavke</a:t>
            </a:r>
            <a:r>
              <a:rPr lang="en-US" sz="2800" dirty="0"/>
              <a:t> </a:t>
            </a:r>
            <a:r>
              <a:rPr lang="en-US" sz="2800" dirty="0" err="1"/>
              <a:t>opreme</a:t>
            </a:r>
            <a:r>
              <a:rPr lang="en-US" sz="2800" dirty="0"/>
              <a:t> </a:t>
            </a:r>
            <a:r>
              <a:rPr lang="en-US" sz="2800" dirty="0" err="1"/>
              <a:t>za</a:t>
            </a:r>
            <a:r>
              <a:rPr lang="en-US" sz="2800" dirty="0"/>
              <a:t> </a:t>
            </a:r>
            <a:r>
              <a:rPr lang="en-US" sz="2800" dirty="0" err="1"/>
              <a:t>proizvodnju</a:t>
            </a:r>
            <a:r>
              <a:rPr lang="en-US" sz="2800" dirty="0"/>
              <a:t>;</a:t>
            </a:r>
            <a:endParaRPr lang="en-GB" sz="2800" dirty="0"/>
          </a:p>
          <a:p>
            <a:pPr lvl="0">
              <a:buFont typeface="Wingdings" panose="05000000000000000000" pitchFamily="2" charset="2"/>
              <a:buChar char="§"/>
            </a:pPr>
            <a:r>
              <a:rPr lang="sr-Latn-ME" sz="2800" dirty="0"/>
              <a:t> </a:t>
            </a:r>
            <a:r>
              <a:rPr lang="en-US" sz="2800" dirty="0" err="1"/>
              <a:t>Troškove</a:t>
            </a:r>
            <a:r>
              <a:rPr lang="en-US" sz="2800" dirty="0"/>
              <a:t> </a:t>
            </a:r>
            <a:r>
              <a:rPr lang="en-US" sz="2800" dirty="0" err="1"/>
              <a:t>nabavke</a:t>
            </a:r>
            <a:r>
              <a:rPr lang="en-US" sz="2800" dirty="0"/>
              <a:t> </a:t>
            </a:r>
            <a:r>
              <a:rPr lang="en-US" sz="2800" dirty="0" err="1"/>
              <a:t>vozila</a:t>
            </a:r>
            <a:r>
              <a:rPr lang="en-US" sz="2800" dirty="0"/>
              <a:t>;</a:t>
            </a:r>
            <a:endParaRPr lang="en-GB" sz="2800" dirty="0"/>
          </a:p>
          <a:p>
            <a:pPr lvl="0">
              <a:buFont typeface="Wingdings" panose="05000000000000000000" pitchFamily="2" charset="2"/>
              <a:buChar char="§"/>
            </a:pPr>
            <a:r>
              <a:rPr lang="sr-Latn-ME" sz="2800" dirty="0"/>
              <a:t> </a:t>
            </a:r>
            <a:r>
              <a:rPr lang="en-US" sz="2800" dirty="0" err="1"/>
              <a:t>Troškove</a:t>
            </a:r>
            <a:r>
              <a:rPr lang="en-US" sz="2800" dirty="0"/>
              <a:t> </a:t>
            </a:r>
            <a:r>
              <a:rPr lang="en-US" sz="2800" dirty="0" err="1"/>
              <a:t>nabavke</a:t>
            </a:r>
            <a:r>
              <a:rPr lang="en-US" sz="2800" dirty="0"/>
              <a:t> </a:t>
            </a:r>
            <a:r>
              <a:rPr lang="en-US" sz="2800" dirty="0" err="1"/>
              <a:t>kancelarijske</a:t>
            </a:r>
            <a:r>
              <a:rPr lang="en-US" sz="2800" dirty="0"/>
              <a:t> </a:t>
            </a:r>
            <a:r>
              <a:rPr lang="en-US" sz="2800" dirty="0" err="1"/>
              <a:t>opreme</a:t>
            </a:r>
            <a:r>
              <a:rPr lang="en-US" sz="2800" dirty="0"/>
              <a:t>;</a:t>
            </a:r>
            <a:endParaRPr lang="en-GB" sz="2800" dirty="0"/>
          </a:p>
          <a:p>
            <a:pPr lvl="0">
              <a:buFont typeface="Wingdings" panose="05000000000000000000" pitchFamily="2" charset="2"/>
              <a:buChar char="§"/>
            </a:pPr>
            <a:r>
              <a:rPr lang="sr-Latn-ME" sz="2800" dirty="0"/>
              <a:t> </a:t>
            </a:r>
            <a:r>
              <a:rPr lang="en-US" sz="2800" dirty="0" err="1"/>
              <a:t>Troškove</a:t>
            </a:r>
            <a:r>
              <a:rPr lang="en-US" sz="2800" dirty="0"/>
              <a:t> </a:t>
            </a:r>
            <a:r>
              <a:rPr lang="en-US" sz="2800" dirty="0" err="1"/>
              <a:t>komunalnih</a:t>
            </a:r>
            <a:r>
              <a:rPr lang="en-US" sz="2800" dirty="0"/>
              <a:t> </a:t>
            </a:r>
            <a:r>
              <a:rPr lang="en-US" sz="2800" dirty="0" err="1"/>
              <a:t>priključaka</a:t>
            </a:r>
            <a:r>
              <a:rPr lang="en-US" sz="2800" dirty="0"/>
              <a:t> </a:t>
            </a:r>
            <a:r>
              <a:rPr lang="en-US" sz="2800" dirty="0" err="1"/>
              <a:t>i</a:t>
            </a:r>
            <a:r>
              <a:rPr lang="en-US" sz="2800" dirty="0"/>
              <a:t> </a:t>
            </a:r>
            <a:r>
              <a:rPr lang="en-US" sz="2800" dirty="0" err="1"/>
              <a:t>dozvola</a:t>
            </a:r>
            <a:r>
              <a:rPr lang="en-US" sz="2800" dirty="0"/>
              <a:t>.</a:t>
            </a:r>
            <a:endParaRPr lang="en-GB" sz="2800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122827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3996" y="309716"/>
            <a:ext cx="10915282" cy="5715000"/>
          </a:xfrm>
        </p:spPr>
        <p:txBody>
          <a:bodyPr>
            <a:normAutofit fontScale="92500" lnSpcReduction="20000"/>
          </a:bodyPr>
          <a:lstStyle/>
          <a:p>
            <a:r>
              <a:rPr lang="sr-Latn-ME" sz="2600" dirty="0">
                <a:solidFill>
                  <a:srgbClr val="FF0000"/>
                </a:solidFill>
              </a:rPr>
              <a:t>- </a:t>
            </a:r>
            <a:r>
              <a:rPr lang="en-US" sz="2600" dirty="0" err="1">
                <a:solidFill>
                  <a:srgbClr val="FF0000"/>
                </a:solidFill>
              </a:rPr>
              <a:t>Troškovi</a:t>
            </a:r>
            <a:r>
              <a:rPr lang="en-US" sz="2600" dirty="0">
                <a:solidFill>
                  <a:srgbClr val="FF0000"/>
                </a:solidFill>
              </a:rPr>
              <a:t> </a:t>
            </a:r>
            <a:r>
              <a:rPr lang="en-US" sz="2600" dirty="0" err="1">
                <a:solidFill>
                  <a:srgbClr val="FF0000"/>
                </a:solidFill>
              </a:rPr>
              <a:t>zemljišta</a:t>
            </a:r>
            <a:r>
              <a:rPr lang="en-US" sz="2600" dirty="0">
                <a:solidFill>
                  <a:srgbClr val="FF0000"/>
                </a:solidFill>
              </a:rPr>
              <a:t> </a:t>
            </a:r>
            <a:r>
              <a:rPr lang="en-US" sz="2600" dirty="0" err="1"/>
              <a:t>su</a:t>
            </a:r>
            <a:r>
              <a:rPr lang="en-US" sz="2600" dirty="0"/>
              <a:t> </a:t>
            </a:r>
            <a:r>
              <a:rPr lang="en-US" sz="2600" dirty="0" err="1"/>
              <a:t>utvrđeni</a:t>
            </a:r>
            <a:r>
              <a:rPr lang="en-US" sz="2600" dirty="0"/>
              <a:t> </a:t>
            </a:r>
            <a:r>
              <a:rPr lang="en-US" sz="2600" dirty="0" err="1"/>
              <a:t>uvažavajući</a:t>
            </a:r>
            <a:r>
              <a:rPr lang="en-US" sz="2600" dirty="0"/>
              <a:t> </a:t>
            </a:r>
            <a:r>
              <a:rPr lang="en-US" sz="2600" dirty="0" err="1"/>
              <a:t>činjenicu</a:t>
            </a:r>
            <a:r>
              <a:rPr lang="en-US" sz="2600" dirty="0"/>
              <a:t> da je </a:t>
            </a:r>
            <a:r>
              <a:rPr lang="en-US" sz="2600" dirty="0" err="1"/>
              <a:t>potrebno</a:t>
            </a:r>
            <a:r>
              <a:rPr lang="en-US" sz="2600" dirty="0"/>
              <a:t> </a:t>
            </a:r>
            <a:r>
              <a:rPr lang="en-US" sz="2600" dirty="0" err="1"/>
              <a:t>pronaći</a:t>
            </a:r>
            <a:r>
              <a:rPr lang="en-US" sz="2600" dirty="0"/>
              <a:t> </a:t>
            </a:r>
            <a:r>
              <a:rPr lang="en-US" sz="2600" dirty="0" err="1"/>
              <a:t>odgovarajuće</a:t>
            </a:r>
            <a:r>
              <a:rPr lang="en-US" sz="2600" dirty="0"/>
              <a:t> </a:t>
            </a:r>
            <a:r>
              <a:rPr lang="en-US" sz="2600" dirty="0" err="1"/>
              <a:t>industrijsko</a:t>
            </a:r>
            <a:r>
              <a:rPr lang="en-US" sz="2600" dirty="0"/>
              <a:t> </a:t>
            </a:r>
            <a:r>
              <a:rPr lang="en-US" sz="2600" dirty="0" err="1"/>
              <a:t>zemljište</a:t>
            </a:r>
            <a:r>
              <a:rPr lang="en-US" sz="2600" dirty="0"/>
              <a:t>, a </a:t>
            </a:r>
            <a:r>
              <a:rPr lang="en-US" sz="2600" dirty="0" err="1"/>
              <a:t>kao</a:t>
            </a:r>
            <a:r>
              <a:rPr lang="en-US" sz="2600" dirty="0"/>
              <a:t> </a:t>
            </a:r>
            <a:r>
              <a:rPr lang="en-US" sz="2600" dirty="0" err="1"/>
              <a:t>potencijalna</a:t>
            </a:r>
            <a:r>
              <a:rPr lang="en-US" sz="2600" dirty="0"/>
              <a:t> </a:t>
            </a:r>
            <a:r>
              <a:rPr lang="en-US" sz="2600" dirty="0" err="1"/>
              <a:t>lokacija</a:t>
            </a:r>
            <a:r>
              <a:rPr lang="en-US" sz="2600" dirty="0"/>
              <a:t> je </a:t>
            </a:r>
            <a:r>
              <a:rPr lang="en-US" sz="2600" dirty="0" err="1"/>
              <a:t>utvrđena</a:t>
            </a:r>
            <a:r>
              <a:rPr lang="en-US" sz="2600" dirty="0"/>
              <a:t> </a:t>
            </a:r>
            <a:r>
              <a:rPr lang="en-US" sz="2600" dirty="0" err="1"/>
              <a:t>Industrijska</a:t>
            </a:r>
            <a:r>
              <a:rPr lang="en-US" sz="2600" dirty="0"/>
              <a:t> zona </a:t>
            </a:r>
            <a:r>
              <a:rPr lang="en-US" sz="2600" dirty="0" err="1"/>
              <a:t>Danilovgrad</a:t>
            </a:r>
            <a:r>
              <a:rPr lang="en-US" sz="2600" dirty="0"/>
              <a:t>. S </a:t>
            </a:r>
            <a:r>
              <a:rPr lang="en-US" sz="2600" dirty="0" err="1"/>
              <a:t>obzirom</a:t>
            </a:r>
            <a:r>
              <a:rPr lang="en-US" sz="2600" dirty="0"/>
              <a:t> da je </a:t>
            </a:r>
            <a:r>
              <a:rPr lang="en-US" sz="2600" dirty="0" err="1"/>
              <a:t>potrebno</a:t>
            </a:r>
            <a:r>
              <a:rPr lang="en-US" sz="2600" dirty="0"/>
              <a:t> </a:t>
            </a:r>
            <a:r>
              <a:rPr lang="en-US" sz="2600" dirty="0" err="1"/>
              <a:t>oko</a:t>
            </a:r>
            <a:r>
              <a:rPr lang="en-US" sz="2600" dirty="0"/>
              <a:t> 4.000 m</a:t>
            </a:r>
            <a:r>
              <a:rPr lang="en-US" sz="2600" baseline="30000" dirty="0"/>
              <a:t>2</a:t>
            </a:r>
            <a:r>
              <a:rPr lang="en-US" sz="2600" dirty="0"/>
              <a:t> </a:t>
            </a:r>
            <a:r>
              <a:rPr lang="en-US" sz="2600" dirty="0" err="1"/>
              <a:t>industrijskog</a:t>
            </a:r>
            <a:r>
              <a:rPr lang="en-US" sz="2600" dirty="0"/>
              <a:t> </a:t>
            </a:r>
            <a:r>
              <a:rPr lang="en-US" sz="2600" dirty="0" err="1"/>
              <a:t>zemljišta</a:t>
            </a:r>
            <a:r>
              <a:rPr lang="en-US" sz="2600" dirty="0"/>
              <a:t>, </a:t>
            </a:r>
            <a:r>
              <a:rPr lang="en-US" sz="2600" dirty="0" err="1"/>
              <a:t>po</a:t>
            </a:r>
            <a:r>
              <a:rPr lang="en-US" sz="2600" dirty="0"/>
              <a:t> </a:t>
            </a:r>
            <a:r>
              <a:rPr lang="en-US" sz="2600" dirty="0" err="1"/>
              <a:t>cijeni</a:t>
            </a:r>
            <a:r>
              <a:rPr lang="en-US" sz="2600" dirty="0"/>
              <a:t> od </a:t>
            </a:r>
            <a:r>
              <a:rPr lang="en-US" sz="2600" dirty="0" err="1"/>
              <a:t>oko</a:t>
            </a:r>
            <a:r>
              <a:rPr lang="en-US" sz="2600" dirty="0"/>
              <a:t> 40 EUR/m</a:t>
            </a:r>
            <a:r>
              <a:rPr lang="en-US" sz="2600" baseline="30000" dirty="0"/>
              <a:t>2</a:t>
            </a:r>
            <a:r>
              <a:rPr lang="en-US" sz="2600" dirty="0"/>
              <a:t>, </a:t>
            </a:r>
            <a:r>
              <a:rPr lang="en-US" sz="2600" dirty="0" err="1"/>
              <a:t>ovi</a:t>
            </a:r>
            <a:r>
              <a:rPr lang="en-US" sz="2600" dirty="0"/>
              <a:t> </a:t>
            </a:r>
            <a:r>
              <a:rPr lang="en-US" sz="2600" dirty="0" err="1"/>
              <a:t>troškovi</a:t>
            </a:r>
            <a:r>
              <a:rPr lang="en-US" sz="2600" dirty="0"/>
              <a:t> </a:t>
            </a:r>
            <a:r>
              <a:rPr lang="en-US" sz="2600" dirty="0" err="1"/>
              <a:t>su</a:t>
            </a:r>
            <a:r>
              <a:rPr lang="en-US" sz="2600" dirty="0"/>
              <a:t> </a:t>
            </a:r>
            <a:r>
              <a:rPr lang="en-US" sz="2600" dirty="0" err="1"/>
              <a:t>utvrđeni</a:t>
            </a:r>
            <a:r>
              <a:rPr lang="en-US" sz="2600" dirty="0"/>
              <a:t> u </a:t>
            </a:r>
            <a:r>
              <a:rPr lang="en-US" sz="2600" dirty="0" err="1"/>
              <a:t>visini</a:t>
            </a:r>
            <a:r>
              <a:rPr lang="en-US" sz="2600" dirty="0"/>
              <a:t> od 160.000 EUR.</a:t>
            </a:r>
            <a:endParaRPr lang="en-GB" sz="2600" dirty="0"/>
          </a:p>
          <a:p>
            <a:r>
              <a:rPr lang="sr-Latn-ME" sz="2600" dirty="0">
                <a:solidFill>
                  <a:srgbClr val="FF0000"/>
                </a:solidFill>
              </a:rPr>
              <a:t>- </a:t>
            </a:r>
            <a:r>
              <a:rPr lang="en-US" sz="2600" dirty="0" err="1">
                <a:solidFill>
                  <a:srgbClr val="FF0000"/>
                </a:solidFill>
              </a:rPr>
              <a:t>Troškovi</a:t>
            </a:r>
            <a:r>
              <a:rPr lang="en-US" sz="2600" dirty="0">
                <a:solidFill>
                  <a:srgbClr val="FF0000"/>
                </a:solidFill>
              </a:rPr>
              <a:t> </a:t>
            </a:r>
            <a:r>
              <a:rPr lang="en-US" sz="2600" dirty="0" err="1">
                <a:solidFill>
                  <a:srgbClr val="FF0000"/>
                </a:solidFill>
              </a:rPr>
              <a:t>izgradnje</a:t>
            </a:r>
            <a:r>
              <a:rPr lang="en-US" sz="2600" dirty="0">
                <a:solidFill>
                  <a:srgbClr val="FF0000"/>
                </a:solidFill>
              </a:rPr>
              <a:t> </a:t>
            </a:r>
            <a:r>
              <a:rPr lang="en-US" sz="2600" dirty="0" err="1">
                <a:solidFill>
                  <a:srgbClr val="FF0000"/>
                </a:solidFill>
              </a:rPr>
              <a:t>objekta</a:t>
            </a:r>
            <a:r>
              <a:rPr lang="en-US" sz="2600" dirty="0">
                <a:solidFill>
                  <a:srgbClr val="FF0000"/>
                </a:solidFill>
              </a:rPr>
              <a:t> </a:t>
            </a:r>
            <a:r>
              <a:rPr lang="en-US" sz="2600" dirty="0" err="1"/>
              <a:t>odnose</a:t>
            </a:r>
            <a:r>
              <a:rPr lang="en-US" sz="2600" dirty="0"/>
              <a:t> se </a:t>
            </a:r>
            <a:r>
              <a:rPr lang="en-US" sz="2600" dirty="0" err="1"/>
              <a:t>na</a:t>
            </a:r>
            <a:r>
              <a:rPr lang="en-US" sz="2600" dirty="0"/>
              <a:t> </a:t>
            </a:r>
            <a:r>
              <a:rPr lang="en-US" sz="2600" dirty="0" err="1"/>
              <a:t>finansijska</a:t>
            </a:r>
            <a:r>
              <a:rPr lang="en-US" sz="2600" dirty="0"/>
              <a:t> </a:t>
            </a:r>
            <a:r>
              <a:rPr lang="en-US" sz="2600" dirty="0" err="1"/>
              <a:t>sredstva</a:t>
            </a:r>
            <a:r>
              <a:rPr lang="en-US" sz="2600" dirty="0"/>
              <a:t> </a:t>
            </a:r>
            <a:r>
              <a:rPr lang="en-US" sz="2600" dirty="0" err="1"/>
              <a:t>potrebna</a:t>
            </a:r>
            <a:r>
              <a:rPr lang="en-US" sz="2600" dirty="0"/>
              <a:t> </a:t>
            </a:r>
            <a:r>
              <a:rPr lang="en-US" sz="2600" dirty="0" err="1"/>
              <a:t>za</a:t>
            </a:r>
            <a:r>
              <a:rPr lang="en-US" sz="2600" dirty="0"/>
              <a:t> </a:t>
            </a:r>
            <a:r>
              <a:rPr lang="en-US" sz="2600" dirty="0" err="1"/>
              <a:t>projektovanje</a:t>
            </a:r>
            <a:r>
              <a:rPr lang="en-US" sz="2600" dirty="0"/>
              <a:t>, </a:t>
            </a:r>
            <a:r>
              <a:rPr lang="en-US" sz="2600" dirty="0" err="1"/>
              <a:t>građevinske</a:t>
            </a:r>
            <a:r>
              <a:rPr lang="en-US" sz="2600" dirty="0"/>
              <a:t> </a:t>
            </a:r>
            <a:r>
              <a:rPr lang="en-US" sz="2600" dirty="0" err="1"/>
              <a:t>radove</a:t>
            </a:r>
            <a:r>
              <a:rPr lang="en-US" sz="2600" dirty="0"/>
              <a:t>, </a:t>
            </a:r>
            <a:r>
              <a:rPr lang="en-US" sz="2600" dirty="0" err="1"/>
              <a:t>konstrukciju</a:t>
            </a:r>
            <a:r>
              <a:rPr lang="en-US" sz="2600" dirty="0"/>
              <a:t> </a:t>
            </a:r>
            <a:r>
              <a:rPr lang="en-US" sz="2600" dirty="0" err="1"/>
              <a:t>proizvodne</a:t>
            </a:r>
            <a:r>
              <a:rPr lang="en-US" sz="2600" dirty="0"/>
              <a:t> </a:t>
            </a:r>
            <a:r>
              <a:rPr lang="en-US" sz="2600" dirty="0" err="1"/>
              <a:t>hala</a:t>
            </a:r>
            <a:r>
              <a:rPr lang="en-US" sz="2600" dirty="0"/>
              <a:t> </a:t>
            </a:r>
            <a:r>
              <a:rPr lang="en-US" sz="2600" dirty="0" err="1"/>
              <a:t>i</a:t>
            </a:r>
            <a:r>
              <a:rPr lang="en-US" sz="2600" dirty="0"/>
              <a:t> </a:t>
            </a:r>
            <a:r>
              <a:rPr lang="en-US" sz="2600" dirty="0" err="1"/>
              <a:t>pratećih</a:t>
            </a:r>
            <a:r>
              <a:rPr lang="en-US" sz="2600" dirty="0"/>
              <a:t> </a:t>
            </a:r>
            <a:r>
              <a:rPr lang="en-US" sz="2600" dirty="0" err="1"/>
              <a:t>objekata</a:t>
            </a:r>
            <a:r>
              <a:rPr lang="en-US" sz="2600" dirty="0"/>
              <a:t>. Ova </a:t>
            </a:r>
            <a:r>
              <a:rPr lang="en-US" sz="2600" dirty="0" err="1"/>
              <a:t>kategorija</a:t>
            </a:r>
            <a:r>
              <a:rPr lang="en-US" sz="2600" dirty="0"/>
              <a:t> </a:t>
            </a:r>
            <a:r>
              <a:rPr lang="en-US" sz="2600" dirty="0" err="1"/>
              <a:t>obuhvata</a:t>
            </a:r>
            <a:r>
              <a:rPr lang="en-US" sz="2600" dirty="0"/>
              <a:t> </a:t>
            </a:r>
            <a:r>
              <a:rPr lang="en-US" sz="2600" dirty="0" err="1"/>
              <a:t>i</a:t>
            </a:r>
            <a:r>
              <a:rPr lang="en-US" sz="2600" dirty="0"/>
              <a:t> </a:t>
            </a:r>
            <a:r>
              <a:rPr lang="en-US" sz="2600" dirty="0" err="1"/>
              <a:t>troškove</a:t>
            </a:r>
            <a:r>
              <a:rPr lang="en-US" sz="2600" dirty="0"/>
              <a:t> </a:t>
            </a:r>
            <a:r>
              <a:rPr lang="en-US" sz="2600" dirty="0" err="1"/>
              <a:t>materijala</a:t>
            </a:r>
            <a:r>
              <a:rPr lang="en-US" sz="2600" dirty="0"/>
              <a:t>, </a:t>
            </a:r>
            <a:r>
              <a:rPr lang="en-US" sz="2600" dirty="0" err="1"/>
              <a:t>radne</a:t>
            </a:r>
            <a:r>
              <a:rPr lang="en-US" sz="2600" dirty="0"/>
              <a:t> </a:t>
            </a:r>
            <a:r>
              <a:rPr lang="en-US" sz="2600" dirty="0" err="1"/>
              <a:t>snage</a:t>
            </a:r>
            <a:r>
              <a:rPr lang="en-US" sz="2600" dirty="0"/>
              <a:t> </a:t>
            </a:r>
            <a:r>
              <a:rPr lang="en-US" sz="2600" dirty="0" err="1"/>
              <a:t>i</a:t>
            </a:r>
            <a:r>
              <a:rPr lang="en-US" sz="2600" dirty="0"/>
              <a:t> </a:t>
            </a:r>
            <a:r>
              <a:rPr lang="en-US" sz="2600" dirty="0" err="1"/>
              <a:t>ostale</a:t>
            </a:r>
            <a:r>
              <a:rPr lang="en-US" sz="2600" dirty="0"/>
              <a:t> </a:t>
            </a:r>
            <a:r>
              <a:rPr lang="en-US" sz="2600" dirty="0" err="1"/>
              <a:t>usluge</a:t>
            </a:r>
            <a:r>
              <a:rPr lang="en-US" sz="2600" dirty="0"/>
              <a:t> </a:t>
            </a:r>
            <a:r>
              <a:rPr lang="en-US" sz="2600" dirty="0" err="1"/>
              <a:t>neophodne</a:t>
            </a:r>
            <a:r>
              <a:rPr lang="en-US" sz="2600" dirty="0"/>
              <a:t> </a:t>
            </a:r>
            <a:r>
              <a:rPr lang="en-US" sz="2600" dirty="0" err="1"/>
              <a:t>za</a:t>
            </a:r>
            <a:r>
              <a:rPr lang="en-US" sz="2600" dirty="0"/>
              <a:t> </a:t>
            </a:r>
            <a:r>
              <a:rPr lang="en-US" sz="2600" dirty="0" err="1"/>
              <a:t>završetak</a:t>
            </a:r>
            <a:r>
              <a:rPr lang="en-US" sz="2600" dirty="0"/>
              <a:t> </a:t>
            </a:r>
            <a:r>
              <a:rPr lang="en-US" sz="2600" dirty="0" err="1"/>
              <a:t>objekta</a:t>
            </a:r>
            <a:r>
              <a:rPr lang="en-US" sz="2600" dirty="0"/>
              <a:t> u </a:t>
            </a:r>
            <a:r>
              <a:rPr lang="en-US" sz="2600" dirty="0" err="1"/>
              <a:t>skladu</a:t>
            </a:r>
            <a:r>
              <a:rPr lang="en-US" sz="2600" dirty="0"/>
              <a:t> </a:t>
            </a:r>
            <a:r>
              <a:rPr lang="en-US" sz="2600" dirty="0" err="1"/>
              <a:t>sa</a:t>
            </a:r>
            <a:r>
              <a:rPr lang="en-US" sz="2600" dirty="0"/>
              <a:t> </a:t>
            </a:r>
            <a:r>
              <a:rPr lang="en-US" sz="2600" dirty="0" err="1"/>
              <a:t>standardima</a:t>
            </a:r>
            <a:r>
              <a:rPr lang="en-US" sz="2600" dirty="0"/>
              <a:t> </a:t>
            </a:r>
            <a:r>
              <a:rPr lang="en-US" sz="2600" dirty="0" err="1"/>
              <a:t>i</a:t>
            </a:r>
            <a:r>
              <a:rPr lang="en-US" sz="2600" dirty="0"/>
              <a:t> </a:t>
            </a:r>
            <a:r>
              <a:rPr lang="en-US" sz="2600" dirty="0" err="1"/>
              <a:t>propisima.Troškovi</a:t>
            </a:r>
            <a:r>
              <a:rPr lang="en-US" sz="2600" dirty="0"/>
              <a:t> </a:t>
            </a:r>
            <a:r>
              <a:rPr lang="en-US" sz="2600" dirty="0" err="1"/>
              <a:t>izgradnje</a:t>
            </a:r>
            <a:r>
              <a:rPr lang="en-US" sz="2600" dirty="0"/>
              <a:t> </a:t>
            </a:r>
            <a:r>
              <a:rPr lang="en-US" sz="2600" dirty="0" err="1"/>
              <a:t>objekta</a:t>
            </a:r>
            <a:r>
              <a:rPr lang="en-US" sz="2600" dirty="0"/>
              <a:t> </a:t>
            </a:r>
            <a:r>
              <a:rPr lang="en-US" sz="2600" dirty="0" err="1"/>
              <a:t>uključuju</a:t>
            </a:r>
            <a:r>
              <a:rPr lang="en-US" sz="2600" dirty="0"/>
              <a:t> </a:t>
            </a:r>
            <a:r>
              <a:rPr lang="en-US" sz="2600" dirty="0" err="1"/>
              <a:t>izradnju</a:t>
            </a:r>
            <a:r>
              <a:rPr lang="en-US" sz="2600" dirty="0"/>
              <a:t> </a:t>
            </a:r>
            <a:r>
              <a:rPr lang="en-US" sz="2600" dirty="0" err="1"/>
              <a:t>čelične</a:t>
            </a:r>
            <a:r>
              <a:rPr lang="en-US" sz="2600" dirty="0"/>
              <a:t> hale, </a:t>
            </a:r>
            <a:r>
              <a:rPr lang="en-US" sz="2600" dirty="0" err="1"/>
              <a:t>veličine</a:t>
            </a:r>
            <a:r>
              <a:rPr lang="en-US" sz="2600" dirty="0"/>
              <a:t> 600 m</a:t>
            </a:r>
            <a:r>
              <a:rPr lang="en-US" sz="2600" baseline="30000" dirty="0"/>
              <a:t>2</a:t>
            </a:r>
            <a:r>
              <a:rPr lang="en-US" sz="2600" dirty="0"/>
              <a:t>. </a:t>
            </a:r>
            <a:r>
              <a:rPr lang="en-US" sz="2600" dirty="0" err="1"/>
              <a:t>Jedinična</a:t>
            </a:r>
            <a:r>
              <a:rPr lang="en-US" sz="2600" dirty="0"/>
              <a:t> </a:t>
            </a:r>
            <a:r>
              <a:rPr lang="en-US" sz="2600" dirty="0" err="1"/>
              <a:t>cijena</a:t>
            </a:r>
            <a:r>
              <a:rPr lang="en-US" sz="2600" dirty="0"/>
              <a:t> </a:t>
            </a:r>
            <a:r>
              <a:rPr lang="en-US" sz="2600" dirty="0" err="1"/>
              <a:t>izgradnje</a:t>
            </a:r>
            <a:r>
              <a:rPr lang="en-US" sz="2600" dirty="0"/>
              <a:t> je 450 EUR/m</a:t>
            </a:r>
            <a:r>
              <a:rPr lang="en-US" sz="2600" baseline="30000" dirty="0"/>
              <a:t>2</a:t>
            </a:r>
            <a:r>
              <a:rPr lang="en-US" sz="2600" dirty="0"/>
              <a:t>, </a:t>
            </a:r>
            <a:r>
              <a:rPr lang="en-US" sz="2600" dirty="0" err="1"/>
              <a:t>što</a:t>
            </a:r>
            <a:r>
              <a:rPr lang="en-US" sz="2600" dirty="0"/>
              <a:t> </a:t>
            </a:r>
            <a:r>
              <a:rPr lang="en-US" sz="2600" dirty="0" err="1"/>
              <a:t>daje</a:t>
            </a:r>
            <a:r>
              <a:rPr lang="en-US" sz="2600" dirty="0"/>
              <a:t> </a:t>
            </a:r>
            <a:r>
              <a:rPr lang="en-US" sz="2600" dirty="0" err="1"/>
              <a:t>ukupnu</a:t>
            </a:r>
            <a:r>
              <a:rPr lang="en-US" sz="2600" dirty="0"/>
              <a:t> </a:t>
            </a:r>
            <a:r>
              <a:rPr lang="en-US" sz="2600" dirty="0" err="1"/>
              <a:t>vrijednost</a:t>
            </a:r>
            <a:r>
              <a:rPr lang="en-US" sz="2600" dirty="0"/>
              <a:t> </a:t>
            </a:r>
            <a:r>
              <a:rPr lang="en-US" sz="2600" dirty="0" err="1"/>
              <a:t>ovih</a:t>
            </a:r>
            <a:r>
              <a:rPr lang="en-US" sz="2600" dirty="0"/>
              <a:t> </a:t>
            </a:r>
            <a:r>
              <a:rPr lang="en-US" sz="2600" dirty="0" err="1"/>
              <a:t>troškova</a:t>
            </a:r>
            <a:r>
              <a:rPr lang="en-US" sz="2600" dirty="0"/>
              <a:t> od 270.000 EUR.</a:t>
            </a:r>
            <a:endParaRPr lang="en-GB" sz="2600" dirty="0"/>
          </a:p>
          <a:p>
            <a:r>
              <a:rPr lang="sr-Latn-ME" sz="2600" dirty="0">
                <a:solidFill>
                  <a:srgbClr val="FF0000"/>
                </a:solidFill>
              </a:rPr>
              <a:t>- </a:t>
            </a:r>
            <a:r>
              <a:rPr lang="en-US" sz="2600" dirty="0" err="1">
                <a:solidFill>
                  <a:srgbClr val="FF0000"/>
                </a:solidFill>
              </a:rPr>
              <a:t>Nabavka</a:t>
            </a:r>
            <a:r>
              <a:rPr lang="en-US" sz="2600" dirty="0">
                <a:solidFill>
                  <a:srgbClr val="FF0000"/>
                </a:solidFill>
              </a:rPr>
              <a:t> </a:t>
            </a:r>
            <a:r>
              <a:rPr lang="en-US" sz="2600" dirty="0" err="1">
                <a:solidFill>
                  <a:srgbClr val="FF0000"/>
                </a:solidFill>
              </a:rPr>
              <a:t>proizvodne</a:t>
            </a:r>
            <a:r>
              <a:rPr lang="en-US" sz="2600" dirty="0">
                <a:solidFill>
                  <a:srgbClr val="FF0000"/>
                </a:solidFill>
              </a:rPr>
              <a:t> </a:t>
            </a:r>
            <a:r>
              <a:rPr lang="en-US" sz="2600" dirty="0" err="1">
                <a:solidFill>
                  <a:srgbClr val="FF0000"/>
                </a:solidFill>
              </a:rPr>
              <a:t>opreme</a:t>
            </a:r>
            <a:r>
              <a:rPr lang="en-US" sz="2600" dirty="0">
                <a:solidFill>
                  <a:srgbClr val="FF0000"/>
                </a:solidFill>
              </a:rPr>
              <a:t> </a:t>
            </a:r>
            <a:r>
              <a:rPr lang="en-US" sz="2600" dirty="0" err="1"/>
              <a:t>uključuje</a:t>
            </a:r>
            <a:r>
              <a:rPr lang="en-US" sz="2600" dirty="0"/>
              <a:t> </a:t>
            </a:r>
            <a:r>
              <a:rPr lang="en-US" sz="2600" dirty="0" err="1"/>
              <a:t>finansijska</a:t>
            </a:r>
            <a:r>
              <a:rPr lang="en-US" sz="2600" dirty="0"/>
              <a:t> </a:t>
            </a:r>
            <a:r>
              <a:rPr lang="en-US" sz="2600" dirty="0" err="1"/>
              <a:t>sredstva</a:t>
            </a:r>
            <a:r>
              <a:rPr lang="en-US" sz="2600" dirty="0"/>
              <a:t> </a:t>
            </a:r>
            <a:r>
              <a:rPr lang="en-US" sz="2600" dirty="0" err="1"/>
              <a:t>potrebna</a:t>
            </a:r>
            <a:r>
              <a:rPr lang="en-US" sz="2600" dirty="0"/>
              <a:t> </a:t>
            </a:r>
            <a:r>
              <a:rPr lang="en-US" sz="2600" dirty="0" err="1"/>
              <a:t>za</a:t>
            </a:r>
            <a:r>
              <a:rPr lang="en-US" sz="2600" dirty="0"/>
              <a:t> </a:t>
            </a:r>
            <a:r>
              <a:rPr lang="en-US" sz="2600" dirty="0" err="1"/>
              <a:t>kupovinu</a:t>
            </a:r>
            <a:r>
              <a:rPr lang="en-US" sz="2600" dirty="0"/>
              <a:t> </a:t>
            </a:r>
            <a:r>
              <a:rPr lang="en-US" sz="2600" dirty="0" err="1"/>
              <a:t>i</a:t>
            </a:r>
            <a:r>
              <a:rPr lang="en-US" sz="2600" dirty="0"/>
              <a:t> </a:t>
            </a:r>
            <a:r>
              <a:rPr lang="en-US" sz="2600" dirty="0" err="1"/>
              <a:t>instalaciju</a:t>
            </a:r>
            <a:r>
              <a:rPr lang="en-US" sz="2600" dirty="0"/>
              <a:t> </a:t>
            </a:r>
            <a:r>
              <a:rPr lang="en-US" sz="2600" dirty="0" err="1"/>
              <a:t>mašina</a:t>
            </a:r>
            <a:r>
              <a:rPr lang="en-US" sz="2600" dirty="0"/>
              <a:t> </a:t>
            </a:r>
            <a:r>
              <a:rPr lang="en-US" sz="2600" dirty="0" err="1"/>
              <a:t>i</a:t>
            </a:r>
            <a:r>
              <a:rPr lang="en-US" sz="2600" dirty="0"/>
              <a:t> </a:t>
            </a:r>
            <a:r>
              <a:rPr lang="en-US" sz="2600" dirty="0" err="1"/>
              <a:t>uređaja</a:t>
            </a:r>
            <a:r>
              <a:rPr lang="en-US" sz="2600" dirty="0"/>
              <a:t> </a:t>
            </a:r>
            <a:r>
              <a:rPr lang="en-US" sz="2600" dirty="0" err="1"/>
              <a:t>koji</a:t>
            </a:r>
            <a:r>
              <a:rPr lang="en-US" sz="2600" dirty="0"/>
              <a:t> </a:t>
            </a:r>
            <a:r>
              <a:rPr lang="en-US" sz="2600" dirty="0" err="1"/>
              <a:t>će</a:t>
            </a:r>
            <a:r>
              <a:rPr lang="en-US" sz="2600" dirty="0"/>
              <a:t> se </a:t>
            </a:r>
            <a:r>
              <a:rPr lang="en-US" sz="2600" dirty="0" err="1"/>
              <a:t>koristiti</a:t>
            </a:r>
            <a:r>
              <a:rPr lang="en-US" sz="2600" dirty="0"/>
              <a:t> u </a:t>
            </a:r>
            <a:r>
              <a:rPr lang="en-US" sz="2600" dirty="0" err="1"/>
              <a:t>procesu</a:t>
            </a:r>
            <a:r>
              <a:rPr lang="en-US" sz="2600" dirty="0"/>
              <a:t> </a:t>
            </a:r>
            <a:r>
              <a:rPr lang="en-US" sz="2600" dirty="0" err="1"/>
              <a:t>proizvodnje</a:t>
            </a:r>
            <a:r>
              <a:rPr lang="en-US" sz="2600" dirty="0"/>
              <a:t> </a:t>
            </a:r>
            <a:r>
              <a:rPr lang="en-US" sz="2600" dirty="0" err="1"/>
              <a:t>aluminijumskih</a:t>
            </a:r>
            <a:r>
              <a:rPr lang="en-US" sz="2600" dirty="0"/>
              <a:t> </a:t>
            </a:r>
            <a:r>
              <a:rPr lang="en-US" sz="2600" dirty="0" err="1"/>
              <a:t>stubova</a:t>
            </a:r>
            <a:r>
              <a:rPr lang="en-US" sz="2600" dirty="0"/>
              <a:t>. Da bi </a:t>
            </a:r>
            <a:r>
              <a:rPr lang="en-US" sz="2600" dirty="0" err="1"/>
              <a:t>budući</a:t>
            </a:r>
            <a:r>
              <a:rPr lang="en-US" sz="2600" dirty="0"/>
              <a:t> </a:t>
            </a:r>
            <a:r>
              <a:rPr lang="en-US" sz="2600" dirty="0" err="1"/>
              <a:t>pogon</a:t>
            </a:r>
            <a:r>
              <a:rPr lang="en-US" sz="2600" dirty="0"/>
              <a:t> </a:t>
            </a:r>
            <a:r>
              <a:rPr lang="en-US" sz="2600" dirty="0" err="1"/>
              <a:t>mogao</a:t>
            </a:r>
            <a:r>
              <a:rPr lang="en-US" sz="2600" dirty="0"/>
              <a:t> da </a:t>
            </a:r>
            <a:r>
              <a:rPr lang="en-US" sz="2600" dirty="0" err="1"/>
              <a:t>obavlja</a:t>
            </a:r>
            <a:r>
              <a:rPr lang="en-US" sz="2600" dirty="0"/>
              <a:t> </a:t>
            </a:r>
            <a:r>
              <a:rPr lang="en-US" sz="2600" dirty="0" err="1"/>
              <a:t>svoju</a:t>
            </a:r>
            <a:r>
              <a:rPr lang="en-US" sz="2600" dirty="0"/>
              <a:t> </a:t>
            </a:r>
            <a:r>
              <a:rPr lang="en-US" sz="2600" dirty="0" err="1"/>
              <a:t>funkciju</a:t>
            </a:r>
            <a:r>
              <a:rPr lang="en-US" sz="2600" dirty="0"/>
              <a:t>, </a:t>
            </a:r>
            <a:r>
              <a:rPr lang="en-US" sz="2600" dirty="0" err="1"/>
              <a:t>potrebno</a:t>
            </a:r>
            <a:r>
              <a:rPr lang="en-US" sz="2600" dirty="0"/>
              <a:t> je </a:t>
            </a:r>
            <a:r>
              <a:rPr lang="en-US" sz="2600" dirty="0" err="1"/>
              <a:t>nabaviti</a:t>
            </a:r>
            <a:r>
              <a:rPr lang="en-US" sz="2600" dirty="0"/>
              <a:t> </a:t>
            </a:r>
            <a:r>
              <a:rPr lang="en-US" sz="2600" dirty="0" err="1"/>
              <a:t>sljedeću</a:t>
            </a:r>
            <a:r>
              <a:rPr lang="en-US" sz="2600" dirty="0"/>
              <a:t> </a:t>
            </a:r>
            <a:r>
              <a:rPr lang="en-US" sz="2600" dirty="0" err="1"/>
              <a:t>opremu</a:t>
            </a:r>
            <a:r>
              <a:rPr lang="en-US" sz="2600" dirty="0"/>
              <a:t>:</a:t>
            </a:r>
            <a:r>
              <a:rPr lang="sr-Latn-ME" sz="2600" dirty="0"/>
              <a:t> </a:t>
            </a:r>
            <a:r>
              <a:rPr lang="en-US" sz="2600" dirty="0" err="1"/>
              <a:t>Tračne</a:t>
            </a:r>
            <a:r>
              <a:rPr lang="en-US" sz="2600" dirty="0"/>
              <a:t> </a:t>
            </a:r>
            <a:r>
              <a:rPr lang="en-US" sz="2600" dirty="0" err="1"/>
              <a:t>testere</a:t>
            </a:r>
            <a:r>
              <a:rPr lang="en-US" sz="2600" dirty="0"/>
              <a:t> </a:t>
            </a:r>
            <a:r>
              <a:rPr lang="en-US" sz="2600" dirty="0" err="1"/>
              <a:t>sa</a:t>
            </a:r>
            <a:r>
              <a:rPr lang="en-US" sz="2600" dirty="0"/>
              <a:t> </a:t>
            </a:r>
            <a:r>
              <a:rPr lang="en-US" sz="2600" dirty="0" err="1"/>
              <a:t>vodenim</a:t>
            </a:r>
            <a:r>
              <a:rPr lang="en-US" sz="2600" dirty="0"/>
              <a:t> </a:t>
            </a:r>
            <a:r>
              <a:rPr lang="en-US" sz="2600" dirty="0" err="1"/>
              <a:t>hlađenjem</a:t>
            </a:r>
            <a:r>
              <a:rPr lang="en-US" sz="2600" dirty="0"/>
              <a:t>;</a:t>
            </a:r>
            <a:r>
              <a:rPr lang="sr-Latn-ME" sz="2600" dirty="0"/>
              <a:t> </a:t>
            </a:r>
            <a:r>
              <a:rPr lang="en-US" sz="2600" dirty="0" err="1"/>
              <a:t>Cirkular</a:t>
            </a:r>
            <a:r>
              <a:rPr lang="en-US" sz="2600" dirty="0"/>
              <a:t>;</a:t>
            </a:r>
            <a:r>
              <a:rPr lang="sr-Latn-ME" sz="2600" dirty="0"/>
              <a:t> </a:t>
            </a:r>
            <a:r>
              <a:rPr lang="en-US" sz="2600" dirty="0" err="1"/>
              <a:t>Strug</a:t>
            </a:r>
            <a:r>
              <a:rPr lang="en-US" sz="2600" dirty="0"/>
              <a:t>;</a:t>
            </a:r>
            <a:r>
              <a:rPr lang="sr-Latn-ME" sz="2600" dirty="0"/>
              <a:t> </a:t>
            </a:r>
            <a:r>
              <a:rPr lang="en-US" sz="2600" dirty="0" err="1"/>
              <a:t>Glodalicu</a:t>
            </a:r>
            <a:r>
              <a:rPr lang="en-US" sz="2600" dirty="0"/>
              <a:t>;</a:t>
            </a:r>
            <a:r>
              <a:rPr lang="sr-Latn-ME" sz="2600" dirty="0"/>
              <a:t> </a:t>
            </a:r>
            <a:r>
              <a:rPr lang="en-US" sz="2600" dirty="0" err="1"/>
              <a:t>Aparat</a:t>
            </a:r>
            <a:r>
              <a:rPr lang="en-US" sz="2600" dirty="0"/>
              <a:t> </a:t>
            </a:r>
            <a:r>
              <a:rPr lang="en-US" sz="2600" dirty="0" err="1"/>
              <a:t>za</a:t>
            </a:r>
            <a:r>
              <a:rPr lang="en-US" sz="2600" dirty="0"/>
              <a:t> </a:t>
            </a:r>
            <a:r>
              <a:rPr lang="en-US" sz="2600" dirty="0" err="1"/>
              <a:t>zavarivanje</a:t>
            </a:r>
            <a:r>
              <a:rPr lang="en-US" sz="2600" dirty="0"/>
              <a:t> ( TIG </a:t>
            </a:r>
            <a:r>
              <a:rPr lang="en-US" sz="2600" dirty="0" err="1"/>
              <a:t>i</a:t>
            </a:r>
            <a:r>
              <a:rPr lang="en-US" sz="2600" dirty="0"/>
              <a:t> MIG);</a:t>
            </a:r>
            <a:r>
              <a:rPr lang="sr-Latn-ME" sz="2600" dirty="0"/>
              <a:t> </a:t>
            </a:r>
            <a:r>
              <a:rPr lang="de-DE" sz="2600" dirty="0"/>
              <a:t>Pomoćni sitni alat (stege, ključevi itd.).</a:t>
            </a:r>
            <a:r>
              <a:rPr lang="sr-Latn-ME" sz="2600" dirty="0"/>
              <a:t> </a:t>
            </a:r>
            <a:r>
              <a:rPr lang="en-US" sz="2600" dirty="0" err="1"/>
              <a:t>Vrijednost</a:t>
            </a:r>
            <a:r>
              <a:rPr lang="en-US" sz="2600" dirty="0"/>
              <a:t> </a:t>
            </a:r>
            <a:r>
              <a:rPr lang="en-US" sz="2600" dirty="0" err="1"/>
              <a:t>ove</a:t>
            </a:r>
            <a:r>
              <a:rPr lang="en-US" sz="2600" dirty="0"/>
              <a:t> </a:t>
            </a:r>
            <a:r>
              <a:rPr lang="en-US" sz="2600" dirty="0" err="1"/>
              <a:t>opreme</a:t>
            </a:r>
            <a:r>
              <a:rPr lang="en-US" sz="2600" dirty="0"/>
              <a:t> je </a:t>
            </a:r>
            <a:r>
              <a:rPr lang="en-US" sz="2600" dirty="0" err="1"/>
              <a:t>utvrđena</a:t>
            </a:r>
            <a:r>
              <a:rPr lang="en-US" sz="2600" dirty="0"/>
              <a:t> u </a:t>
            </a:r>
            <a:r>
              <a:rPr lang="en-US" sz="2600" dirty="0" err="1"/>
              <a:t>visini</a:t>
            </a:r>
            <a:r>
              <a:rPr lang="en-US" sz="2600" dirty="0"/>
              <a:t> od 76.000 EUR.</a:t>
            </a:r>
            <a:endParaRPr lang="en-GB" sz="2600" dirty="0"/>
          </a:p>
          <a:p>
            <a:r>
              <a:rPr lang="sr-Latn-ME" sz="2600" dirty="0"/>
              <a:t>- </a:t>
            </a:r>
            <a:r>
              <a:rPr lang="en-GB" sz="2600" dirty="0"/>
              <a:t>Pored </a:t>
            </a:r>
            <a:r>
              <a:rPr lang="en-GB" sz="2600" dirty="0" err="1"/>
              <a:t>navedene</a:t>
            </a:r>
            <a:r>
              <a:rPr lang="en-GB" sz="2600" dirty="0"/>
              <a:t> </a:t>
            </a:r>
            <a:r>
              <a:rPr lang="en-GB" sz="2600" dirty="0" err="1"/>
              <a:t>opreme</a:t>
            </a:r>
            <a:r>
              <a:rPr lang="en-GB" sz="2600" dirty="0"/>
              <a:t>, </a:t>
            </a:r>
            <a:r>
              <a:rPr lang="en-GB" sz="2600" dirty="0" err="1"/>
              <a:t>neophodno</a:t>
            </a:r>
            <a:r>
              <a:rPr lang="en-GB" sz="2600" dirty="0"/>
              <a:t> je </a:t>
            </a:r>
            <a:r>
              <a:rPr lang="en-GB" sz="2600" dirty="0" err="1"/>
              <a:t>obezbijediti</a:t>
            </a:r>
            <a:r>
              <a:rPr lang="en-GB" sz="2600" dirty="0"/>
              <a:t> </a:t>
            </a:r>
            <a:r>
              <a:rPr lang="en-GB" sz="2600" dirty="0" err="1"/>
              <a:t>i</a:t>
            </a:r>
            <a:r>
              <a:rPr lang="en-GB" sz="2600" dirty="0"/>
              <a:t> </a:t>
            </a:r>
            <a:r>
              <a:rPr lang="en-GB" sz="2600" dirty="0" err="1"/>
              <a:t>sljedeća</a:t>
            </a:r>
            <a:r>
              <a:rPr lang="en-GB" sz="2600" dirty="0"/>
              <a:t> </a:t>
            </a:r>
            <a:r>
              <a:rPr lang="en-GB" sz="2600" dirty="0" err="1">
                <a:solidFill>
                  <a:srgbClr val="FF0000"/>
                </a:solidFill>
              </a:rPr>
              <a:t>vozna</a:t>
            </a:r>
            <a:r>
              <a:rPr lang="en-GB" sz="2600" dirty="0">
                <a:solidFill>
                  <a:srgbClr val="FF0000"/>
                </a:solidFill>
              </a:rPr>
              <a:t> </a:t>
            </a:r>
            <a:r>
              <a:rPr lang="en-GB" sz="2600" dirty="0" err="1">
                <a:solidFill>
                  <a:srgbClr val="FF0000"/>
                </a:solidFill>
              </a:rPr>
              <a:t>sredstva</a:t>
            </a:r>
            <a:r>
              <a:rPr lang="en-GB" sz="2600" dirty="0">
                <a:solidFill>
                  <a:srgbClr val="FF0000"/>
                </a:solidFill>
              </a:rPr>
              <a:t>:</a:t>
            </a:r>
            <a:r>
              <a:rPr lang="sr-Latn-ME" sz="2600" dirty="0">
                <a:solidFill>
                  <a:srgbClr val="FF0000"/>
                </a:solidFill>
              </a:rPr>
              <a:t> </a:t>
            </a:r>
            <a:r>
              <a:rPr lang="sr-Latn-ME" sz="2600" dirty="0"/>
              <a:t>v</a:t>
            </a:r>
            <a:r>
              <a:rPr lang="en-GB" sz="2600" dirty="0" err="1"/>
              <a:t>iljuškar</a:t>
            </a:r>
            <a:r>
              <a:rPr lang="en-GB" sz="2600" dirty="0"/>
              <a:t>;</a:t>
            </a:r>
            <a:r>
              <a:rPr lang="sr-Latn-ME" sz="2600" dirty="0"/>
              <a:t> k</a:t>
            </a:r>
            <a:r>
              <a:rPr lang="en-GB" sz="2600" dirty="0" err="1"/>
              <a:t>amion</a:t>
            </a:r>
            <a:r>
              <a:rPr lang="en-GB" sz="2600" dirty="0"/>
              <a:t> </a:t>
            </a:r>
            <a:r>
              <a:rPr lang="en-GB" sz="2600" dirty="0" err="1"/>
              <a:t>sa</a:t>
            </a:r>
            <a:r>
              <a:rPr lang="en-GB" sz="2600" dirty="0"/>
              <a:t> </a:t>
            </a:r>
            <a:r>
              <a:rPr lang="en-GB" sz="2600" dirty="0" err="1"/>
              <a:t>kranom</a:t>
            </a:r>
            <a:r>
              <a:rPr lang="en-GB" sz="2600" dirty="0"/>
              <a:t>- </a:t>
            </a:r>
            <a:r>
              <a:rPr lang="en-GB" sz="2600" dirty="0" err="1"/>
              <a:t>grajferom</a:t>
            </a:r>
            <a:r>
              <a:rPr lang="sr-Latn-ME" sz="2600" dirty="0"/>
              <a:t>, l</a:t>
            </a:r>
            <a:r>
              <a:rPr lang="en-GB" sz="2600" dirty="0" err="1"/>
              <a:t>ako</a:t>
            </a:r>
            <a:r>
              <a:rPr lang="en-GB" sz="2600" dirty="0"/>
              <a:t> </a:t>
            </a:r>
            <a:r>
              <a:rPr lang="en-GB" sz="2600" dirty="0" err="1"/>
              <a:t>komeric</a:t>
            </a:r>
            <a:r>
              <a:rPr lang="sr-Latn-ME" sz="2600" dirty="0"/>
              <a:t>i</a:t>
            </a:r>
            <a:r>
              <a:rPr lang="en-GB" sz="2600" dirty="0" err="1"/>
              <a:t>jalno</a:t>
            </a:r>
            <a:r>
              <a:rPr lang="en-GB" sz="2600" dirty="0"/>
              <a:t> </a:t>
            </a:r>
            <a:r>
              <a:rPr lang="en-GB" sz="2600" dirty="0" err="1"/>
              <a:t>vozilo</a:t>
            </a:r>
            <a:r>
              <a:rPr lang="en-GB" sz="2600" dirty="0"/>
              <a:t>. </a:t>
            </a:r>
            <a:r>
              <a:rPr lang="en-GB" sz="2600" dirty="0" err="1"/>
              <a:t>Vrijednost</a:t>
            </a:r>
            <a:r>
              <a:rPr lang="en-GB" sz="2600" dirty="0"/>
              <a:t> </a:t>
            </a:r>
            <a:r>
              <a:rPr lang="en-GB" sz="2600" dirty="0" err="1"/>
              <a:t>voznih</a:t>
            </a:r>
            <a:r>
              <a:rPr lang="en-GB" sz="2600" dirty="0"/>
              <a:t> </a:t>
            </a:r>
            <a:r>
              <a:rPr lang="en-GB" sz="2600" dirty="0" err="1"/>
              <a:t>sredstava</a:t>
            </a:r>
            <a:r>
              <a:rPr lang="en-GB" sz="2600" dirty="0"/>
              <a:t> je </a:t>
            </a:r>
            <a:r>
              <a:rPr lang="en-GB" sz="2600" dirty="0" err="1"/>
              <a:t>utvrđena</a:t>
            </a:r>
            <a:r>
              <a:rPr lang="en-GB" sz="2600" dirty="0"/>
              <a:t> u </a:t>
            </a:r>
            <a:r>
              <a:rPr lang="en-GB" sz="2600" dirty="0" err="1"/>
              <a:t>visini</a:t>
            </a:r>
            <a:r>
              <a:rPr lang="en-GB" sz="2600" dirty="0"/>
              <a:t> od 77.000 EUR.</a:t>
            </a:r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231217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9826" y="383457"/>
            <a:ext cx="10899058" cy="5611761"/>
          </a:xfrm>
        </p:spPr>
        <p:txBody>
          <a:bodyPr/>
          <a:lstStyle/>
          <a:p>
            <a:r>
              <a:rPr lang="sr-Latn-ME" sz="2600" dirty="0"/>
              <a:t>- </a:t>
            </a:r>
            <a:r>
              <a:rPr lang="en-GB" sz="2600" dirty="0" err="1"/>
              <a:t>Takođe</a:t>
            </a:r>
            <a:r>
              <a:rPr lang="en-GB" sz="2600" dirty="0"/>
              <a:t>, </a:t>
            </a:r>
            <a:r>
              <a:rPr lang="en-GB" sz="2600" dirty="0" err="1"/>
              <a:t>potrebno</a:t>
            </a:r>
            <a:r>
              <a:rPr lang="en-GB" sz="2600" dirty="0"/>
              <a:t> je </a:t>
            </a:r>
            <a:r>
              <a:rPr lang="en-GB" sz="2600" dirty="0" err="1"/>
              <a:t>nabaviti</a:t>
            </a:r>
            <a:r>
              <a:rPr lang="en-GB" sz="2600" dirty="0"/>
              <a:t> </a:t>
            </a:r>
            <a:r>
              <a:rPr lang="en-GB" sz="2600" dirty="0" err="1"/>
              <a:t>i</a:t>
            </a:r>
            <a:r>
              <a:rPr lang="en-GB" sz="2600" dirty="0"/>
              <a:t> </a:t>
            </a:r>
            <a:r>
              <a:rPr lang="en-GB" sz="2600" dirty="0" err="1"/>
              <a:t>odgovarajući</a:t>
            </a:r>
            <a:r>
              <a:rPr lang="en-GB" sz="2600" dirty="0"/>
              <a:t> </a:t>
            </a:r>
            <a:r>
              <a:rPr lang="en-GB" sz="2600" dirty="0" err="1">
                <a:solidFill>
                  <a:srgbClr val="FF0000"/>
                </a:solidFill>
              </a:rPr>
              <a:t>kancelarijski</a:t>
            </a:r>
            <a:r>
              <a:rPr lang="en-GB" sz="2600" dirty="0">
                <a:solidFill>
                  <a:srgbClr val="FF0000"/>
                </a:solidFill>
              </a:rPr>
              <a:t> </a:t>
            </a:r>
            <a:r>
              <a:rPr lang="en-GB" sz="2600" dirty="0" err="1">
                <a:solidFill>
                  <a:srgbClr val="FF0000"/>
                </a:solidFill>
              </a:rPr>
              <a:t>namještaj</a:t>
            </a:r>
            <a:r>
              <a:rPr lang="en-GB" sz="2600" dirty="0">
                <a:solidFill>
                  <a:srgbClr val="FF0000"/>
                </a:solidFill>
              </a:rPr>
              <a:t> </a:t>
            </a:r>
            <a:r>
              <a:rPr lang="en-GB" sz="2600" dirty="0" err="1">
                <a:solidFill>
                  <a:srgbClr val="FF0000"/>
                </a:solidFill>
              </a:rPr>
              <a:t>i</a:t>
            </a:r>
            <a:r>
              <a:rPr lang="en-GB" sz="2600" dirty="0">
                <a:solidFill>
                  <a:srgbClr val="FF0000"/>
                </a:solidFill>
              </a:rPr>
              <a:t> </a:t>
            </a:r>
            <a:r>
              <a:rPr lang="en-GB" sz="2600" dirty="0" err="1">
                <a:solidFill>
                  <a:srgbClr val="FF0000"/>
                </a:solidFill>
              </a:rPr>
              <a:t>opremu</a:t>
            </a:r>
            <a:r>
              <a:rPr lang="en-GB" sz="2600" dirty="0"/>
              <a:t>, </a:t>
            </a:r>
            <a:r>
              <a:rPr lang="en-GB" sz="2600" dirty="0" err="1"/>
              <a:t>kao</a:t>
            </a:r>
            <a:r>
              <a:rPr lang="en-GB" sz="2600" dirty="0"/>
              <a:t> </a:t>
            </a:r>
            <a:r>
              <a:rPr lang="en-GB" sz="2600" dirty="0" err="1"/>
              <a:t>što</a:t>
            </a:r>
            <a:r>
              <a:rPr lang="en-GB" sz="2600" dirty="0"/>
              <a:t> </a:t>
            </a:r>
            <a:r>
              <a:rPr lang="en-GB" sz="2600" dirty="0" err="1"/>
              <a:t>su</a:t>
            </a:r>
            <a:r>
              <a:rPr lang="en-GB" sz="2600" dirty="0"/>
              <a:t>: </a:t>
            </a:r>
            <a:r>
              <a:rPr lang="en-GB" sz="2600" dirty="0" err="1"/>
              <a:t>računari</a:t>
            </a:r>
            <a:r>
              <a:rPr lang="en-GB" sz="2600" dirty="0"/>
              <a:t>, </a:t>
            </a:r>
            <a:r>
              <a:rPr lang="en-GB" sz="2600" dirty="0" err="1"/>
              <a:t>ploteri</a:t>
            </a:r>
            <a:r>
              <a:rPr lang="en-GB" sz="2600" dirty="0"/>
              <a:t>, </a:t>
            </a:r>
            <a:r>
              <a:rPr lang="en-GB" sz="2600" dirty="0" err="1"/>
              <a:t>štampači</a:t>
            </a:r>
            <a:r>
              <a:rPr lang="en-GB" sz="2600" dirty="0"/>
              <a:t>, </a:t>
            </a:r>
            <a:r>
              <a:rPr lang="en-GB" sz="2600" dirty="0" err="1"/>
              <a:t>licencirani</a:t>
            </a:r>
            <a:r>
              <a:rPr lang="en-GB" sz="2600" dirty="0"/>
              <a:t> </a:t>
            </a:r>
            <a:r>
              <a:rPr lang="en-GB" sz="2600" dirty="0" err="1"/>
              <a:t>programi</a:t>
            </a:r>
            <a:r>
              <a:rPr lang="en-GB" sz="2600" dirty="0"/>
              <a:t> </a:t>
            </a:r>
            <a:r>
              <a:rPr lang="en-GB" sz="2600" dirty="0" err="1"/>
              <a:t>i</a:t>
            </a:r>
            <a:r>
              <a:rPr lang="en-GB" sz="2600" dirty="0"/>
              <a:t> sl. Ova </a:t>
            </a:r>
            <a:r>
              <a:rPr lang="en-GB" sz="2600" dirty="0" err="1"/>
              <a:t>oprema</a:t>
            </a:r>
            <a:r>
              <a:rPr lang="en-GB" sz="2600" dirty="0"/>
              <a:t> </a:t>
            </a:r>
            <a:r>
              <a:rPr lang="en-GB" sz="2600" dirty="0" err="1"/>
              <a:t>omogućava</a:t>
            </a:r>
            <a:r>
              <a:rPr lang="en-GB" sz="2600" dirty="0"/>
              <a:t> </a:t>
            </a:r>
            <a:r>
              <a:rPr lang="en-GB" sz="2600" dirty="0" err="1"/>
              <a:t>efikasno</a:t>
            </a:r>
            <a:r>
              <a:rPr lang="en-GB" sz="2600" dirty="0"/>
              <a:t> </a:t>
            </a:r>
            <a:r>
              <a:rPr lang="en-GB" sz="2600" dirty="0" err="1"/>
              <a:t>vođenje</a:t>
            </a:r>
            <a:r>
              <a:rPr lang="en-GB" sz="2600" dirty="0"/>
              <a:t> </a:t>
            </a:r>
            <a:r>
              <a:rPr lang="en-GB" sz="2600" dirty="0" err="1"/>
              <a:t>poslovne</a:t>
            </a:r>
            <a:r>
              <a:rPr lang="en-GB" sz="2600" dirty="0"/>
              <a:t> </a:t>
            </a:r>
            <a:r>
              <a:rPr lang="en-GB" sz="2600" dirty="0" err="1"/>
              <a:t>dokumentacije</a:t>
            </a:r>
            <a:r>
              <a:rPr lang="en-GB" sz="2600" dirty="0"/>
              <a:t>, </a:t>
            </a:r>
            <a:r>
              <a:rPr lang="en-GB" sz="2600" dirty="0" err="1"/>
              <a:t>praćenje</a:t>
            </a:r>
            <a:r>
              <a:rPr lang="en-GB" sz="2600" dirty="0"/>
              <a:t> </a:t>
            </a:r>
            <a:r>
              <a:rPr lang="en-GB" sz="2600" dirty="0" err="1"/>
              <a:t>proizvodnih</a:t>
            </a:r>
            <a:r>
              <a:rPr lang="en-GB" sz="2600" dirty="0"/>
              <a:t> </a:t>
            </a:r>
            <a:r>
              <a:rPr lang="en-GB" sz="2600" dirty="0" err="1"/>
              <a:t>procesa</a:t>
            </a:r>
            <a:r>
              <a:rPr lang="en-GB" sz="2600" dirty="0"/>
              <a:t> </a:t>
            </a:r>
            <a:r>
              <a:rPr lang="en-GB" sz="2600" dirty="0" err="1"/>
              <a:t>i</a:t>
            </a:r>
            <a:r>
              <a:rPr lang="en-GB" sz="2600" dirty="0"/>
              <a:t> </a:t>
            </a:r>
            <a:r>
              <a:rPr lang="en-GB" sz="2600" dirty="0" err="1"/>
              <a:t>komunikaciju</a:t>
            </a:r>
            <a:r>
              <a:rPr lang="en-GB" sz="2600" dirty="0"/>
              <a:t> s </a:t>
            </a:r>
            <a:r>
              <a:rPr lang="en-GB" sz="2600" dirty="0" err="1"/>
              <a:t>kupcima</a:t>
            </a:r>
            <a:r>
              <a:rPr lang="en-GB" sz="2600" dirty="0"/>
              <a:t> </a:t>
            </a:r>
            <a:r>
              <a:rPr lang="en-GB" sz="2600" dirty="0" err="1"/>
              <a:t>i</a:t>
            </a:r>
            <a:r>
              <a:rPr lang="en-GB" sz="2600" dirty="0"/>
              <a:t> </a:t>
            </a:r>
            <a:r>
              <a:rPr lang="en-GB" sz="2600" dirty="0" err="1"/>
              <a:t>dobavljačima</a:t>
            </a:r>
            <a:r>
              <a:rPr lang="en-GB" sz="2600" dirty="0"/>
              <a:t>. </a:t>
            </a:r>
            <a:r>
              <a:rPr lang="en-GB" sz="2600" dirty="0" err="1"/>
              <a:t>Vrijednost</a:t>
            </a:r>
            <a:r>
              <a:rPr lang="en-GB" sz="2600" dirty="0"/>
              <a:t> </a:t>
            </a:r>
            <a:r>
              <a:rPr lang="en-GB" sz="2600" dirty="0" err="1"/>
              <a:t>ove</a:t>
            </a:r>
            <a:r>
              <a:rPr lang="en-GB" sz="2600" dirty="0"/>
              <a:t> </a:t>
            </a:r>
            <a:r>
              <a:rPr lang="en-GB" sz="2600" dirty="0" err="1"/>
              <a:t>troškovne</a:t>
            </a:r>
            <a:r>
              <a:rPr lang="en-GB" sz="2600" dirty="0"/>
              <a:t> </a:t>
            </a:r>
            <a:r>
              <a:rPr lang="en-GB" sz="2600" dirty="0" err="1"/>
              <a:t>kategorije</a:t>
            </a:r>
            <a:r>
              <a:rPr lang="en-GB" sz="2600" dirty="0"/>
              <a:t> je </a:t>
            </a:r>
            <a:r>
              <a:rPr lang="en-GB" sz="2600" dirty="0" err="1"/>
              <a:t>utvrđena</a:t>
            </a:r>
            <a:r>
              <a:rPr lang="en-GB" sz="2600" dirty="0"/>
              <a:t> u </a:t>
            </a:r>
            <a:r>
              <a:rPr lang="en-GB" sz="2600" dirty="0" err="1"/>
              <a:t>visini</a:t>
            </a:r>
            <a:r>
              <a:rPr lang="en-GB" sz="2600" dirty="0"/>
              <a:t> od 35.000 EUR.</a:t>
            </a:r>
          </a:p>
          <a:p>
            <a:pPr marL="0" indent="0">
              <a:buNone/>
            </a:pPr>
            <a:endParaRPr lang="en-GB" sz="2600" dirty="0"/>
          </a:p>
          <a:p>
            <a:r>
              <a:rPr lang="sr-Latn-ME" sz="2600" dirty="0"/>
              <a:t>- </a:t>
            </a:r>
            <a:r>
              <a:rPr lang="en-GB" sz="2600" dirty="0" err="1">
                <a:solidFill>
                  <a:srgbClr val="FF0000"/>
                </a:solidFill>
              </a:rPr>
              <a:t>Troškovi</a:t>
            </a:r>
            <a:r>
              <a:rPr lang="en-GB" sz="2600" dirty="0">
                <a:solidFill>
                  <a:srgbClr val="FF0000"/>
                </a:solidFill>
              </a:rPr>
              <a:t> </a:t>
            </a:r>
            <a:r>
              <a:rPr lang="en-GB" sz="2600" dirty="0" err="1">
                <a:solidFill>
                  <a:srgbClr val="FF0000"/>
                </a:solidFill>
              </a:rPr>
              <a:t>komunalnih</a:t>
            </a:r>
            <a:r>
              <a:rPr lang="en-GB" sz="2600" dirty="0">
                <a:solidFill>
                  <a:srgbClr val="FF0000"/>
                </a:solidFill>
              </a:rPr>
              <a:t> </a:t>
            </a:r>
            <a:r>
              <a:rPr lang="en-GB" sz="2600" dirty="0" err="1">
                <a:solidFill>
                  <a:srgbClr val="FF0000"/>
                </a:solidFill>
              </a:rPr>
              <a:t>priključaka</a:t>
            </a:r>
            <a:r>
              <a:rPr lang="en-GB" sz="2600" dirty="0">
                <a:solidFill>
                  <a:srgbClr val="FF0000"/>
                </a:solidFill>
              </a:rPr>
              <a:t> </a:t>
            </a:r>
            <a:r>
              <a:rPr lang="en-GB" sz="2600" dirty="0" err="1">
                <a:solidFill>
                  <a:srgbClr val="FF0000"/>
                </a:solidFill>
              </a:rPr>
              <a:t>i</a:t>
            </a:r>
            <a:r>
              <a:rPr lang="en-GB" sz="2600" dirty="0">
                <a:solidFill>
                  <a:srgbClr val="FF0000"/>
                </a:solidFill>
              </a:rPr>
              <a:t> </a:t>
            </a:r>
            <a:r>
              <a:rPr lang="en-GB" sz="2600" dirty="0" err="1">
                <a:solidFill>
                  <a:srgbClr val="FF0000"/>
                </a:solidFill>
              </a:rPr>
              <a:t>dozvola</a:t>
            </a:r>
            <a:r>
              <a:rPr lang="en-GB" sz="2600" dirty="0">
                <a:solidFill>
                  <a:srgbClr val="FF0000"/>
                </a:solidFill>
              </a:rPr>
              <a:t> </a:t>
            </a:r>
            <a:r>
              <a:rPr lang="en-GB" sz="2600" dirty="0" err="1">
                <a:solidFill>
                  <a:srgbClr val="FF0000"/>
                </a:solidFill>
              </a:rPr>
              <a:t>za</a:t>
            </a:r>
            <a:r>
              <a:rPr lang="en-GB" sz="2600" dirty="0">
                <a:solidFill>
                  <a:srgbClr val="FF0000"/>
                </a:solidFill>
              </a:rPr>
              <a:t> </a:t>
            </a:r>
            <a:r>
              <a:rPr lang="en-GB" sz="2600" dirty="0" err="1">
                <a:solidFill>
                  <a:srgbClr val="FF0000"/>
                </a:solidFill>
              </a:rPr>
              <a:t>industrijsku</a:t>
            </a:r>
            <a:r>
              <a:rPr lang="en-GB" sz="2600" dirty="0">
                <a:solidFill>
                  <a:srgbClr val="FF0000"/>
                </a:solidFill>
              </a:rPr>
              <a:t> </a:t>
            </a:r>
            <a:r>
              <a:rPr lang="en-GB" sz="2600" dirty="0" err="1">
                <a:solidFill>
                  <a:srgbClr val="FF0000"/>
                </a:solidFill>
              </a:rPr>
              <a:t>halu</a:t>
            </a:r>
            <a:r>
              <a:rPr lang="en-GB" sz="2600" dirty="0">
                <a:solidFill>
                  <a:srgbClr val="FF0000"/>
                </a:solidFill>
              </a:rPr>
              <a:t> </a:t>
            </a:r>
            <a:r>
              <a:rPr lang="en-GB" sz="2600" dirty="0"/>
              <a:t>u </a:t>
            </a:r>
            <a:r>
              <a:rPr lang="en-GB" sz="2600" dirty="0" err="1"/>
              <a:t>industrijskoj</a:t>
            </a:r>
            <a:r>
              <a:rPr lang="en-GB" sz="2600" dirty="0"/>
              <a:t> </a:t>
            </a:r>
            <a:r>
              <a:rPr lang="en-GB" sz="2600" dirty="0" err="1"/>
              <a:t>zoni</a:t>
            </a:r>
            <a:r>
              <a:rPr lang="en-GB" sz="2600" dirty="0"/>
              <a:t> </a:t>
            </a:r>
            <a:r>
              <a:rPr lang="en-GB" sz="2600" dirty="0" err="1"/>
              <a:t>Danilovgrad</a:t>
            </a:r>
            <a:r>
              <a:rPr lang="en-GB" sz="2600" dirty="0"/>
              <a:t> </a:t>
            </a:r>
            <a:r>
              <a:rPr lang="en-GB" sz="2600" dirty="0" err="1"/>
              <a:t>mogu</a:t>
            </a:r>
            <a:r>
              <a:rPr lang="en-GB" sz="2600" dirty="0"/>
              <a:t> </a:t>
            </a:r>
            <a:r>
              <a:rPr lang="en-GB" sz="2600" dirty="0" err="1"/>
              <a:t>varirati</a:t>
            </a:r>
            <a:r>
              <a:rPr lang="en-GB" sz="2600" dirty="0"/>
              <a:t> </a:t>
            </a:r>
            <a:r>
              <a:rPr lang="en-GB" sz="2600" dirty="0" err="1"/>
              <a:t>zavisno</a:t>
            </a:r>
            <a:r>
              <a:rPr lang="en-GB" sz="2600" dirty="0"/>
              <a:t> od </a:t>
            </a:r>
            <a:r>
              <a:rPr lang="en-GB" sz="2600" dirty="0" err="1"/>
              <a:t>specifičnih</a:t>
            </a:r>
            <a:r>
              <a:rPr lang="en-GB" sz="2600" dirty="0"/>
              <a:t> </a:t>
            </a:r>
            <a:r>
              <a:rPr lang="en-GB" sz="2600" dirty="0" err="1"/>
              <a:t>zahtjeva</a:t>
            </a:r>
            <a:r>
              <a:rPr lang="en-GB" sz="2600" dirty="0"/>
              <a:t> </a:t>
            </a:r>
            <a:r>
              <a:rPr lang="en-GB" sz="2600" dirty="0" err="1"/>
              <a:t>objekta</a:t>
            </a:r>
            <a:r>
              <a:rPr lang="en-GB" sz="2600" dirty="0"/>
              <a:t> </a:t>
            </a:r>
            <a:r>
              <a:rPr lang="en-GB" sz="2600" dirty="0" err="1"/>
              <a:t>i</a:t>
            </a:r>
            <a:r>
              <a:rPr lang="en-GB" sz="2600" dirty="0"/>
              <a:t> </a:t>
            </a:r>
            <a:r>
              <a:rPr lang="en-GB" sz="2600" dirty="0" err="1"/>
              <a:t>priključaka</a:t>
            </a:r>
            <a:r>
              <a:rPr lang="en-GB" sz="2600" dirty="0"/>
              <a:t> </a:t>
            </a:r>
            <a:r>
              <a:rPr lang="en-GB" sz="2600" dirty="0" err="1"/>
              <a:t>za</a:t>
            </a:r>
            <a:r>
              <a:rPr lang="en-GB" sz="2600" dirty="0"/>
              <a:t> </a:t>
            </a:r>
            <a:r>
              <a:rPr lang="en-GB" sz="2600" dirty="0" err="1"/>
              <a:t>struju</a:t>
            </a:r>
            <a:r>
              <a:rPr lang="en-GB" sz="2600" dirty="0"/>
              <a:t>, </a:t>
            </a:r>
            <a:r>
              <a:rPr lang="en-GB" sz="2600" dirty="0" err="1"/>
              <a:t>vodu</a:t>
            </a:r>
            <a:r>
              <a:rPr lang="en-GB" sz="2600" dirty="0"/>
              <a:t>, </a:t>
            </a:r>
            <a:r>
              <a:rPr lang="en-GB" sz="2600" dirty="0" err="1"/>
              <a:t>kanalizaciju</a:t>
            </a:r>
            <a:r>
              <a:rPr lang="en-GB" sz="2600" dirty="0"/>
              <a:t> </a:t>
            </a:r>
            <a:r>
              <a:rPr lang="en-GB" sz="2600" dirty="0" err="1"/>
              <a:t>i</a:t>
            </a:r>
            <a:r>
              <a:rPr lang="en-GB" sz="2600" dirty="0"/>
              <a:t> </a:t>
            </a:r>
            <a:r>
              <a:rPr lang="en-GB" sz="2600" dirty="0" err="1"/>
              <a:t>druge</a:t>
            </a:r>
            <a:r>
              <a:rPr lang="en-GB" sz="2600" dirty="0"/>
              <a:t> </a:t>
            </a:r>
            <a:r>
              <a:rPr lang="en-GB" sz="2600" dirty="0" err="1"/>
              <a:t>usluge</a:t>
            </a:r>
            <a:r>
              <a:rPr lang="en-GB" sz="2600" dirty="0"/>
              <a:t>. Na </a:t>
            </a:r>
            <a:r>
              <a:rPr lang="en-GB" sz="2600" dirty="0" err="1"/>
              <a:t>osnovu</a:t>
            </a:r>
            <a:r>
              <a:rPr lang="en-GB" sz="2600" dirty="0"/>
              <a:t> </a:t>
            </a:r>
            <a:r>
              <a:rPr lang="en-GB" sz="2600" dirty="0" err="1"/>
              <a:t>dostupnih</a:t>
            </a:r>
            <a:r>
              <a:rPr lang="en-GB" sz="2600" dirty="0"/>
              <a:t> </a:t>
            </a:r>
            <a:r>
              <a:rPr lang="en-GB" sz="2600" dirty="0" err="1"/>
              <a:t>informacija</a:t>
            </a:r>
            <a:r>
              <a:rPr lang="en-GB" sz="2600" dirty="0"/>
              <a:t>, </a:t>
            </a:r>
            <a:r>
              <a:rPr lang="en-GB" sz="2600" dirty="0" err="1"/>
              <a:t>paušalna</a:t>
            </a:r>
            <a:r>
              <a:rPr lang="en-GB" sz="2600" dirty="0"/>
              <a:t> </a:t>
            </a:r>
            <a:r>
              <a:rPr lang="en-GB" sz="2600" dirty="0" err="1"/>
              <a:t>procjena</a:t>
            </a:r>
            <a:r>
              <a:rPr lang="en-GB" sz="2600" dirty="0"/>
              <a:t> </a:t>
            </a:r>
            <a:r>
              <a:rPr lang="en-GB" sz="2600" dirty="0" err="1"/>
              <a:t>ovih</a:t>
            </a:r>
            <a:r>
              <a:rPr lang="en-GB" sz="2600" dirty="0"/>
              <a:t> </a:t>
            </a:r>
            <a:r>
              <a:rPr lang="en-GB" sz="2600" dirty="0" err="1"/>
              <a:t>troškova</a:t>
            </a:r>
            <a:r>
              <a:rPr lang="en-GB" sz="2600" dirty="0"/>
              <a:t>, </a:t>
            </a:r>
            <a:r>
              <a:rPr lang="en-GB" sz="2600" dirty="0" err="1"/>
              <a:t>za</a:t>
            </a:r>
            <a:r>
              <a:rPr lang="en-GB" sz="2600" dirty="0"/>
              <a:t> </a:t>
            </a:r>
            <a:r>
              <a:rPr lang="en-GB" sz="2600" dirty="0" err="1"/>
              <a:t>industrijske</a:t>
            </a:r>
            <a:r>
              <a:rPr lang="en-GB" sz="2600" dirty="0"/>
              <a:t> </a:t>
            </a:r>
            <a:r>
              <a:rPr lang="en-GB" sz="2600" dirty="0" err="1"/>
              <a:t>objekte</a:t>
            </a:r>
            <a:r>
              <a:rPr lang="en-GB" sz="2600" dirty="0"/>
              <a:t> </a:t>
            </a:r>
            <a:r>
              <a:rPr lang="en-GB" sz="2600" dirty="0" err="1"/>
              <a:t>ove</a:t>
            </a:r>
            <a:r>
              <a:rPr lang="en-GB" sz="2600" dirty="0"/>
              <a:t> </a:t>
            </a:r>
            <a:r>
              <a:rPr lang="en-GB" sz="2600" dirty="0" err="1"/>
              <a:t>veličine</a:t>
            </a:r>
            <a:r>
              <a:rPr lang="en-GB" sz="2600" dirty="0"/>
              <a:t>, </a:t>
            </a:r>
            <a:r>
              <a:rPr lang="en-GB" sz="2600" dirty="0" err="1"/>
              <a:t>kreće</a:t>
            </a:r>
            <a:r>
              <a:rPr lang="en-GB" sz="2600" dirty="0"/>
              <a:t> se  </a:t>
            </a:r>
            <a:r>
              <a:rPr lang="en-GB" sz="2600" dirty="0" err="1"/>
              <a:t>na</a:t>
            </a:r>
            <a:r>
              <a:rPr lang="en-GB" sz="2600" dirty="0"/>
              <a:t> </a:t>
            </a:r>
            <a:r>
              <a:rPr lang="en-GB" sz="2600" dirty="0" err="1"/>
              <a:t>nivou</a:t>
            </a:r>
            <a:r>
              <a:rPr lang="en-GB" sz="2600" dirty="0"/>
              <a:t> od </a:t>
            </a:r>
            <a:r>
              <a:rPr lang="en-GB" sz="2600" dirty="0" err="1"/>
              <a:t>oko</a:t>
            </a:r>
            <a:r>
              <a:rPr lang="en-GB" sz="2600" dirty="0"/>
              <a:t> 20.000 EUR.</a:t>
            </a:r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95413058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Override1.xml><?xml version="1.0" encoding="utf-8"?>
<a:themeOverride xmlns:a="http://schemas.openxmlformats.org/drawingml/2006/main">
  <a:clrScheme name="Retrospect">
    <a:dk1>
      <a:srgbClr val="000000"/>
    </a:dk1>
    <a:lt1>
      <a:sysClr val="window" lastClr="FFFFFF"/>
    </a:lt1>
    <a:dk2>
      <a:srgbClr val="637052"/>
    </a:dk2>
    <a:lt2>
      <a:srgbClr val="CCDDEA"/>
    </a:lt2>
    <a:accent1>
      <a:srgbClr val="E48312"/>
    </a:accent1>
    <a:accent2>
      <a:srgbClr val="BD582C"/>
    </a:accent2>
    <a:accent3>
      <a:srgbClr val="865640"/>
    </a:accent3>
    <a:accent4>
      <a:srgbClr val="9B8357"/>
    </a:accent4>
    <a:accent5>
      <a:srgbClr val="C2BC80"/>
    </a:accent5>
    <a:accent6>
      <a:srgbClr val="94A088"/>
    </a:accent6>
    <a:hlink>
      <a:srgbClr val="2998E3"/>
    </a:hlink>
    <a:folHlink>
      <a:srgbClr val="8C8C8C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170</TotalTime>
  <Words>4319</Words>
  <Application>Microsoft Office PowerPoint</Application>
  <PresentationFormat>Widescreen</PresentationFormat>
  <Paragraphs>667</Paragraphs>
  <Slides>31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7" baseType="lpstr">
      <vt:lpstr>Arial</vt:lpstr>
      <vt:lpstr>Calibri</vt:lpstr>
      <vt:lpstr>Calibri Light</vt:lpstr>
      <vt:lpstr>Times New Roman</vt:lpstr>
      <vt:lpstr>Wingdings</vt:lpstr>
      <vt:lpstr>Retrospect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 Analiza osjetljivosti projekta  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Jasmin Cetkovic</dc:creator>
  <cp:lastModifiedBy>User</cp:lastModifiedBy>
  <cp:revision>39</cp:revision>
  <dcterms:created xsi:type="dcterms:W3CDTF">2025-03-20T12:23:55Z</dcterms:created>
  <dcterms:modified xsi:type="dcterms:W3CDTF">2025-03-26T08:29:35Z</dcterms:modified>
</cp:coreProperties>
</file>